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Old Standard TT"/>
      <p:regular r:id="rId41"/>
      <p:bold r:id="rId42"/>
      <p: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OldStandardTT-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1103f148_7_53: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7" name="Google Shape;157;gd91103f148_7_53: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91103f148_7_15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10" name="Google Shape;210;gd91103f148_7_15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91103f148_7_15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16" name="Google Shape;216;gd91103f148_7_15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91103f148_7_16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22" name="Google Shape;222;gd91103f148_7_16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91103f148_7_16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29" name="Google Shape;229;gd91103f148_7_16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91103f148_7_17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35" name="Google Shape;235;gd91103f148_7_17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91103f148_7_17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41" name="Google Shape;241;gd91103f148_7_17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91103f148_7_18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48" name="Google Shape;248;gd91103f148_7_18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91103f148_7_18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55" name="Google Shape;255;gd91103f148_7_18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91103f148_0_10: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61" name="Google Shape;261;gd91103f148_0_1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91103f148_0_15: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68" name="Google Shape;268;gd91103f148_0_15: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91103f148_7_5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3" name="Google Shape;163;gd91103f148_7_5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91103f148_0_20: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76" name="Google Shape;276;gd91103f148_0_2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91103f148_0_25: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84" name="Google Shape;284;gd91103f148_0_25: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91103f148_0_51: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91" name="Google Shape;291;gd91103f148_0_51: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91103f148_7_19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98" name="Google Shape;298;gd91103f148_7_19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91103f148_0_9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04" name="Google Shape;304;gd91103f148_0_93: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91103f148_7_19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09" name="Google Shape;309;gd91103f148_7_19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91103f148_0_59: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15" name="Google Shape;315;gd91103f148_0_59: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91103f148_0_6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22" name="Google Shape;322;gd91103f148_0_64: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91103f148_0_75: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29" name="Google Shape;329;gd91103f148_0_75: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91103f148_7_20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36" name="Google Shape;336;gd91103f148_7_20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91103f148_7_63: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8" name="Google Shape;168;gd91103f148_7_63: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91103f148_0_82: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42" name="Google Shape;342;gd91103f148_0_82: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91103f148_7_20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47" name="Google Shape;347;gd91103f148_7_20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91103f148_7_21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53" name="Google Shape;353;gd91103f148_7_21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91103f148_7_21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59" name="Google Shape;359;gd91103f148_7_21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91103f148_7_12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4" name="Google Shape;174;gd91103f148_7_12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91103f148_7_12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0" name="Google Shape;180;gd91103f148_7_12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91103f148_7_13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6" name="Google Shape;186;gd91103f148_7_13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91103f148_7_13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92" name="Google Shape;192;gd91103f148_7_13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91103f148_7_140: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98" name="Google Shape;198;gd91103f148_7_140: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91103f148_7_14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04" name="Google Shape;204;gd91103f148_7_145: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6"/>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2" name="Shape 62"/>
        <p:cNvGrpSpPr/>
        <p:nvPr/>
      </p:nvGrpSpPr>
      <p:grpSpPr>
        <a:xfrm>
          <a:off x="0" y="0"/>
          <a:ext cx="0" cy="0"/>
          <a:chOff x="0" y="0"/>
          <a:chExt cx="0" cy="0"/>
        </a:xfrm>
      </p:grpSpPr>
      <p:sp>
        <p:nvSpPr>
          <p:cNvPr id="63" name="Google Shape;63;p17"/>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8"/>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8" name="Shape 68"/>
        <p:cNvGrpSpPr/>
        <p:nvPr/>
      </p:nvGrpSpPr>
      <p:grpSpPr>
        <a:xfrm>
          <a:off x="0" y="0"/>
          <a:ext cx="0" cy="0"/>
          <a:chOff x="0" y="0"/>
          <a:chExt cx="0" cy="0"/>
        </a:xfrm>
      </p:grpSpPr>
      <p:sp>
        <p:nvSpPr>
          <p:cNvPr id="69" name="Google Shape;69;p19"/>
          <p:cNvSpPr txBox="1"/>
          <p:nvPr>
            <p:ph idx="1" type="subTitle"/>
          </p:nvPr>
        </p:nvSpPr>
        <p:spPr>
          <a:xfrm>
            <a:off x="512640" y="1893240"/>
            <a:ext cx="8118000" cy="70567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0" name="Shape 70"/>
        <p:cNvGrpSpPr/>
        <p:nvPr/>
      </p:nvGrpSpPr>
      <p:grpSpPr>
        <a:xfrm>
          <a:off x="0" y="0"/>
          <a:ext cx="0" cy="0"/>
          <a:chOff x="0" y="0"/>
          <a:chExt cx="0" cy="0"/>
        </a:xfrm>
      </p:grpSpPr>
      <p:sp>
        <p:nvSpPr>
          <p:cNvPr id="71" name="Google Shape;71;p20"/>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2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2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5" name="Shape 75"/>
        <p:cNvGrpSpPr/>
        <p:nvPr/>
      </p:nvGrpSpPr>
      <p:grpSpPr>
        <a:xfrm>
          <a:off x="0" y="0"/>
          <a:ext cx="0" cy="0"/>
          <a:chOff x="0" y="0"/>
          <a:chExt cx="0" cy="0"/>
        </a:xfrm>
      </p:grpSpPr>
      <p:sp>
        <p:nvSpPr>
          <p:cNvPr id="76" name="Google Shape;76;p21"/>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2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0" name="Shape 80"/>
        <p:cNvGrpSpPr/>
        <p:nvPr/>
      </p:nvGrpSpPr>
      <p:grpSpPr>
        <a:xfrm>
          <a:off x="0" y="0"/>
          <a:ext cx="0" cy="0"/>
          <a:chOff x="0" y="0"/>
          <a:chExt cx="0" cy="0"/>
        </a:xfrm>
      </p:grpSpPr>
      <p:sp>
        <p:nvSpPr>
          <p:cNvPr id="81" name="Google Shape;81;p22"/>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5" name="Shape 85"/>
        <p:cNvGrpSpPr/>
        <p:nvPr/>
      </p:nvGrpSpPr>
      <p:grpSpPr>
        <a:xfrm>
          <a:off x="0" y="0"/>
          <a:ext cx="0" cy="0"/>
          <a:chOff x="0" y="0"/>
          <a:chExt cx="0" cy="0"/>
        </a:xfrm>
      </p:grpSpPr>
      <p:sp>
        <p:nvSpPr>
          <p:cNvPr id="86" name="Google Shape;86;p23"/>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3"/>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3"/>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9" name="Shape 89"/>
        <p:cNvGrpSpPr/>
        <p:nvPr/>
      </p:nvGrpSpPr>
      <p:grpSpPr>
        <a:xfrm>
          <a:off x="0" y="0"/>
          <a:ext cx="0" cy="0"/>
          <a:chOff x="0" y="0"/>
          <a:chExt cx="0" cy="0"/>
        </a:xfrm>
      </p:grpSpPr>
      <p:sp>
        <p:nvSpPr>
          <p:cNvPr id="90" name="Google Shape;90;p24"/>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5" name="Shape 95"/>
        <p:cNvGrpSpPr/>
        <p:nvPr/>
      </p:nvGrpSpPr>
      <p:grpSpPr>
        <a:xfrm>
          <a:off x="0" y="0"/>
          <a:ext cx="0" cy="0"/>
          <a:chOff x="0" y="0"/>
          <a:chExt cx="0" cy="0"/>
        </a:xfrm>
      </p:grpSpPr>
      <p:sp>
        <p:nvSpPr>
          <p:cNvPr id="96" name="Google Shape;96;p25"/>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5"/>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8" name="Shape 108"/>
        <p:cNvGrpSpPr/>
        <p:nvPr/>
      </p:nvGrpSpPr>
      <p:grpSpPr>
        <a:xfrm>
          <a:off x="0" y="0"/>
          <a:ext cx="0" cy="0"/>
          <a:chOff x="0" y="0"/>
          <a:chExt cx="0" cy="0"/>
        </a:xfrm>
      </p:grpSpPr>
      <p:sp>
        <p:nvSpPr>
          <p:cNvPr id="109" name="Google Shape;109;p28"/>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1" name="Shape 111"/>
        <p:cNvGrpSpPr/>
        <p:nvPr/>
      </p:nvGrpSpPr>
      <p:grpSpPr>
        <a:xfrm>
          <a:off x="0" y="0"/>
          <a:ext cx="0" cy="0"/>
          <a:chOff x="0" y="0"/>
          <a:chExt cx="0" cy="0"/>
        </a:xfrm>
      </p:grpSpPr>
      <p:sp>
        <p:nvSpPr>
          <p:cNvPr id="112" name="Google Shape;112;p29"/>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4" name="Shape 114"/>
        <p:cNvGrpSpPr/>
        <p:nvPr/>
      </p:nvGrpSpPr>
      <p:grpSpPr>
        <a:xfrm>
          <a:off x="0" y="0"/>
          <a:ext cx="0" cy="0"/>
          <a:chOff x="0" y="0"/>
          <a:chExt cx="0" cy="0"/>
        </a:xfrm>
      </p:grpSpPr>
      <p:sp>
        <p:nvSpPr>
          <p:cNvPr id="115" name="Google Shape;115;p30"/>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3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1"/>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0" name="Shape 120"/>
        <p:cNvGrpSpPr/>
        <p:nvPr/>
      </p:nvGrpSpPr>
      <p:grpSpPr>
        <a:xfrm>
          <a:off x="0" y="0"/>
          <a:ext cx="0" cy="0"/>
          <a:chOff x="0" y="0"/>
          <a:chExt cx="0" cy="0"/>
        </a:xfrm>
      </p:grpSpPr>
      <p:sp>
        <p:nvSpPr>
          <p:cNvPr id="121" name="Google Shape;121;p32"/>
          <p:cNvSpPr txBox="1"/>
          <p:nvPr>
            <p:ph idx="1" type="subTitle"/>
          </p:nvPr>
        </p:nvSpPr>
        <p:spPr>
          <a:xfrm>
            <a:off x="512640" y="1893240"/>
            <a:ext cx="8118000" cy="70567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2" name="Shape 122"/>
        <p:cNvGrpSpPr/>
        <p:nvPr/>
      </p:nvGrpSpPr>
      <p:grpSpPr>
        <a:xfrm>
          <a:off x="0" y="0"/>
          <a:ext cx="0" cy="0"/>
          <a:chOff x="0" y="0"/>
          <a:chExt cx="0" cy="0"/>
        </a:xfrm>
      </p:grpSpPr>
      <p:sp>
        <p:nvSpPr>
          <p:cNvPr id="123" name="Google Shape;123;p33"/>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33"/>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3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7" name="Shape 127"/>
        <p:cNvGrpSpPr/>
        <p:nvPr/>
      </p:nvGrpSpPr>
      <p:grpSpPr>
        <a:xfrm>
          <a:off x="0" y="0"/>
          <a:ext cx="0" cy="0"/>
          <a:chOff x="0" y="0"/>
          <a:chExt cx="0" cy="0"/>
        </a:xfrm>
      </p:grpSpPr>
      <p:sp>
        <p:nvSpPr>
          <p:cNvPr id="128" name="Google Shape;128;p34"/>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3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34"/>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2" name="Shape 132"/>
        <p:cNvGrpSpPr/>
        <p:nvPr/>
      </p:nvGrpSpPr>
      <p:grpSpPr>
        <a:xfrm>
          <a:off x="0" y="0"/>
          <a:ext cx="0" cy="0"/>
          <a:chOff x="0" y="0"/>
          <a:chExt cx="0" cy="0"/>
        </a:xfrm>
      </p:grpSpPr>
      <p:sp>
        <p:nvSpPr>
          <p:cNvPr id="133" name="Google Shape;133;p35"/>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5"/>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3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35"/>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37" name="Shape 137"/>
        <p:cNvGrpSpPr/>
        <p:nvPr/>
      </p:nvGrpSpPr>
      <p:grpSpPr>
        <a:xfrm>
          <a:off x="0" y="0"/>
          <a:ext cx="0" cy="0"/>
          <a:chOff x="0" y="0"/>
          <a:chExt cx="0" cy="0"/>
        </a:xfrm>
      </p:grpSpPr>
      <p:sp>
        <p:nvSpPr>
          <p:cNvPr id="138" name="Google Shape;138;p36"/>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6"/>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36"/>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1" name="Shape 141"/>
        <p:cNvGrpSpPr/>
        <p:nvPr/>
      </p:nvGrpSpPr>
      <p:grpSpPr>
        <a:xfrm>
          <a:off x="0" y="0"/>
          <a:ext cx="0" cy="0"/>
          <a:chOff x="0" y="0"/>
          <a:chExt cx="0" cy="0"/>
        </a:xfrm>
      </p:grpSpPr>
      <p:sp>
        <p:nvSpPr>
          <p:cNvPr id="142" name="Google Shape;142;p37"/>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37"/>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7"/>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7" name="Shape 147"/>
        <p:cNvGrpSpPr/>
        <p:nvPr/>
      </p:nvGrpSpPr>
      <p:grpSpPr>
        <a:xfrm>
          <a:off x="0" y="0"/>
          <a:ext cx="0" cy="0"/>
          <a:chOff x="0" y="0"/>
          <a:chExt cx="0" cy="0"/>
        </a:xfrm>
      </p:grpSpPr>
      <p:sp>
        <p:nvSpPr>
          <p:cNvPr id="148" name="Google Shape;148;p38"/>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8"/>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38"/>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8"/>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4.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 name="Shape 50"/>
        <p:cNvGrpSpPr/>
        <p:nvPr/>
      </p:nvGrpSpPr>
      <p:grpSpPr>
        <a:xfrm>
          <a:off x="0" y="0"/>
          <a:ext cx="0" cy="0"/>
          <a:chOff x="0" y="0"/>
          <a:chExt cx="0" cy="0"/>
        </a:xfrm>
      </p:grpSpPr>
      <p:sp>
        <p:nvSpPr>
          <p:cNvPr id="51" name="Google Shape;51;p13"/>
          <p:cNvSpPr/>
          <p:nvPr/>
        </p:nvSpPr>
        <p:spPr>
          <a:xfrm>
            <a:off x="0" y="0"/>
            <a:ext cx="9143280" cy="171108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641880" y="3597480"/>
            <a:ext cx="389520" cy="360"/>
          </a:xfrm>
          <a:custGeom>
            <a:rect b="b" l="l" r="r" t="t"/>
            <a:pathLst>
              <a:path extrusionOk="0" h="21600" w="21600">
                <a:moveTo>
                  <a:pt x="0" y="0"/>
                </a:moveTo>
                <a:lnTo>
                  <a:pt x="21600" y="21600"/>
                </a:lnTo>
              </a:path>
            </a:pathLst>
          </a:custGeom>
          <a:noFill/>
          <a:ln cap="flat" cmpd="sng" w="28425">
            <a:solidFill>
              <a:schemeClr val="accent1"/>
            </a:solidFill>
            <a:prstDash val="solid"/>
            <a:round/>
            <a:headEnd len="sm" w="sm" type="none"/>
            <a:tailEnd len="sm" w="sm" type="none"/>
          </a:ln>
        </p:spPr>
      </p:sp>
      <p:sp>
        <p:nvSpPr>
          <p:cNvPr id="53" name="Google Shape;53;p13"/>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0"/>
        </a:solidFill>
      </p:bgPr>
    </p:bg>
    <p:spTree>
      <p:nvGrpSpPr>
        <p:cNvPr id="103" name="Shape 103"/>
        <p:cNvGrpSpPr/>
        <p:nvPr/>
      </p:nvGrpSpPr>
      <p:grpSpPr>
        <a:xfrm>
          <a:off x="0" y="0"/>
          <a:ext cx="0" cy="0"/>
          <a:chOff x="0" y="0"/>
          <a:chExt cx="0" cy="0"/>
        </a:xfrm>
      </p:grpSpPr>
      <p:sp>
        <p:nvSpPr>
          <p:cNvPr id="104" name="Google Shape;104;p26"/>
          <p:cNvSpPr/>
          <p:nvPr/>
        </p:nvSpPr>
        <p:spPr>
          <a:xfrm>
            <a:off x="0" y="5045760"/>
            <a:ext cx="9143280" cy="9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6"/>
          <p:cNvSpPr txBox="1"/>
          <p:nvPr>
            <p:ph type="title"/>
          </p:nvPr>
        </p:nvSpPr>
        <p:spPr>
          <a:xfrm>
            <a:off x="512640" y="1893240"/>
            <a:ext cx="8118000" cy="15220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6" name="Google Shape;106;p26"/>
          <p:cNvSpPr txBox="1"/>
          <p:nvPr>
            <p:ph idx="1" type="body"/>
          </p:nvPr>
        </p:nvSpPr>
        <p:spPr>
          <a:xfrm>
            <a:off x="457200" y="1203480"/>
            <a:ext cx="8228880" cy="29826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9"/>
          <p:cNvPicPr preferRelativeResize="0"/>
          <p:nvPr/>
        </p:nvPicPr>
        <p:blipFill rotWithShape="1">
          <a:blip r:embed="rId3">
            <a:alphaModFix/>
          </a:blip>
          <a:srcRect b="0" l="0" r="0" t="0"/>
          <a:stretch/>
        </p:blipFill>
        <p:spPr>
          <a:xfrm>
            <a:off x="3071880" y="170640"/>
            <a:ext cx="2999160" cy="1993320"/>
          </a:xfrm>
          <a:prstGeom prst="rect">
            <a:avLst/>
          </a:prstGeom>
          <a:noFill/>
          <a:ln>
            <a:noFill/>
          </a:ln>
        </p:spPr>
      </p:pic>
      <p:sp>
        <p:nvSpPr>
          <p:cNvPr id="160" name="Google Shape;160;p39"/>
          <p:cNvSpPr/>
          <p:nvPr/>
        </p:nvSpPr>
        <p:spPr>
          <a:xfrm>
            <a:off x="512640" y="2230200"/>
            <a:ext cx="8118000" cy="234756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 sz="3000" u="none" cap="none" strike="noStrike">
                <a:solidFill>
                  <a:srgbClr val="FFFBF0"/>
                </a:solidFill>
                <a:latin typeface="Times New Roman"/>
                <a:ea typeface="Times New Roman"/>
                <a:cs typeface="Times New Roman"/>
                <a:sym typeface="Times New Roman"/>
              </a:rPr>
              <a:t>Department of Information Technology</a:t>
            </a:r>
            <a:endParaRPr b="0" i="0" sz="3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 sz="3000" u="none" cap="none" strike="noStrike">
                <a:solidFill>
                  <a:srgbClr val="FFFBF0"/>
                </a:solidFill>
                <a:latin typeface="Times New Roman"/>
                <a:ea typeface="Times New Roman"/>
                <a:cs typeface="Times New Roman"/>
                <a:sym typeface="Times New Roman"/>
              </a:rPr>
              <a:t>NBA Accredited</a:t>
            </a:r>
            <a:br>
              <a:rPr b="0" i="0" lang="en" sz="1800" u="none" cap="none" strike="noStrike">
                <a:latin typeface="Arial"/>
                <a:ea typeface="Arial"/>
                <a:cs typeface="Arial"/>
                <a:sym typeface="Arial"/>
              </a:rPr>
            </a:br>
            <a:r>
              <a:rPr b="0" i="0" lang="en" sz="2400" u="none" cap="none" strike="noStrike">
                <a:solidFill>
                  <a:srgbClr val="FFFBF0"/>
                </a:solidFill>
                <a:latin typeface="Times New Roman"/>
                <a:ea typeface="Times New Roman"/>
                <a:cs typeface="Times New Roman"/>
                <a:sym typeface="Times New Roman"/>
              </a:rPr>
              <a:t>A.P. Shah Institute of Technology</a:t>
            </a:r>
            <a:br>
              <a:rPr b="0" i="0" lang="en" sz="1800" u="none" cap="none" strike="noStrike">
                <a:latin typeface="Arial"/>
                <a:ea typeface="Arial"/>
                <a:cs typeface="Arial"/>
                <a:sym typeface="Arial"/>
              </a:rPr>
            </a:br>
            <a:r>
              <a:rPr b="0" i="0" lang="en" sz="2400" u="none" cap="none" strike="noStrike">
                <a:solidFill>
                  <a:srgbClr val="FFFBF0"/>
                </a:solidFill>
                <a:latin typeface="Times New Roman"/>
                <a:ea typeface="Times New Roman"/>
                <a:cs typeface="Times New Roman"/>
                <a:sym typeface="Times New Roman"/>
              </a:rPr>
              <a:t>G.B.Road,Kasarvadavli, Thane(W), Mumbai-400615</a:t>
            </a:r>
            <a:br>
              <a:rPr b="0" i="0" lang="en" sz="1800" u="none" cap="none" strike="noStrike">
                <a:latin typeface="Arial"/>
                <a:ea typeface="Arial"/>
                <a:cs typeface="Arial"/>
                <a:sym typeface="Arial"/>
              </a:rPr>
            </a:br>
            <a:r>
              <a:rPr b="0" i="0" lang="en" sz="2400" u="none" cap="none" strike="noStrike">
                <a:solidFill>
                  <a:srgbClr val="FFFBF0"/>
                </a:solidFill>
                <a:latin typeface="Times New Roman"/>
                <a:ea typeface="Times New Roman"/>
                <a:cs typeface="Times New Roman"/>
                <a:sym typeface="Times New Roman"/>
              </a:rPr>
              <a:t>UNIVERSITY OF MUMBAI</a:t>
            </a:r>
            <a:br>
              <a:rPr b="0" i="0" lang="en" sz="1800" u="none" cap="none" strike="noStrike">
                <a:latin typeface="Arial"/>
                <a:ea typeface="Arial"/>
                <a:cs typeface="Arial"/>
                <a:sym typeface="Arial"/>
              </a:rPr>
            </a:br>
            <a:r>
              <a:rPr b="0" i="0" lang="en" sz="2400" u="none" cap="none" strike="noStrike">
                <a:solidFill>
                  <a:srgbClr val="FFFBF0"/>
                </a:solidFill>
                <a:latin typeface="Times New Roman"/>
                <a:ea typeface="Times New Roman"/>
                <a:cs typeface="Times New Roman"/>
                <a:sym typeface="Times New Roman"/>
              </a:rPr>
              <a:t>Academic Year 2020-2021</a:t>
            </a:r>
            <a:endParaRPr b="0" i="0" sz="2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8"/>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1.7 Benefits for environment &amp; Society</a:t>
            </a:r>
            <a:endParaRPr b="0" i="0" sz="3000" u="none" cap="none" strike="noStrike">
              <a:latin typeface="Arial"/>
              <a:ea typeface="Arial"/>
              <a:cs typeface="Arial"/>
              <a:sym typeface="Arial"/>
            </a:endParaRPr>
          </a:p>
        </p:txBody>
      </p:sp>
      <p:sp>
        <p:nvSpPr>
          <p:cNvPr id="213" name="Google Shape;213;p48"/>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15000"/>
              </a:lnSpc>
              <a:spcBef>
                <a:spcPts val="0"/>
              </a:spcBef>
              <a:spcAft>
                <a:spcPts val="0"/>
              </a:spcAft>
              <a:buClr>
                <a:srgbClr val="000000"/>
              </a:buClr>
              <a:buSzPts val="1800"/>
              <a:buFont typeface="Old Standard TT"/>
              <a:buChar char="●"/>
            </a:pPr>
            <a:r>
              <a:rPr lang="en" sz="1800">
                <a:latin typeface="Old Standard TT"/>
                <a:ea typeface="Old Standard TT"/>
                <a:cs typeface="Old Standard TT"/>
                <a:sym typeface="Old Standard TT"/>
              </a:rPr>
              <a:t>Document digitization is useful for transactional data management ie banks, manufacturers, </a:t>
            </a:r>
            <a:endParaRPr sz="1800">
              <a:latin typeface="Old Standard TT"/>
              <a:ea typeface="Old Standard TT"/>
              <a:cs typeface="Old Standard TT"/>
              <a:sym typeface="Old Standard TT"/>
            </a:endParaRPr>
          </a:p>
          <a:p>
            <a:pPr indent="-342360" lvl="0" marL="457200" marR="0" rtl="0" algn="l">
              <a:lnSpc>
                <a:spcPct val="115000"/>
              </a:lnSpc>
              <a:spcBef>
                <a:spcPts val="0"/>
              </a:spcBef>
              <a:spcAft>
                <a:spcPts val="0"/>
              </a:spcAft>
              <a:buSzPts val="1800"/>
              <a:buFont typeface="Old Standard TT"/>
              <a:buChar char="●"/>
            </a:pPr>
            <a:r>
              <a:rPr lang="en" sz="1800">
                <a:latin typeface="Old Standard TT"/>
                <a:ea typeface="Old Standard TT"/>
                <a:cs typeface="Old Standard TT"/>
                <a:sym typeface="Old Standard TT"/>
              </a:rPr>
              <a:t>Automatic Data gathering </a:t>
            </a:r>
            <a:endParaRPr sz="1800">
              <a:latin typeface="Old Standard TT"/>
              <a:ea typeface="Old Standard TT"/>
              <a:cs typeface="Old Standard TT"/>
              <a:sym typeface="Old Standard TT"/>
            </a:endParaRPr>
          </a:p>
          <a:p>
            <a:pPr indent="-342360" lvl="0" marL="457200" marR="0" rtl="0" algn="l">
              <a:lnSpc>
                <a:spcPct val="115000"/>
              </a:lnSpc>
              <a:spcBef>
                <a:spcPts val="0"/>
              </a:spcBef>
              <a:spcAft>
                <a:spcPts val="0"/>
              </a:spcAft>
              <a:buSzPts val="1800"/>
              <a:buFont typeface="Old Standard TT"/>
              <a:buChar char="●"/>
            </a:pPr>
            <a:r>
              <a:rPr lang="en" sz="1800">
                <a:latin typeface="Old Standard TT"/>
                <a:ea typeface="Old Standard TT"/>
                <a:cs typeface="Old Standard TT"/>
                <a:sym typeface="Old Standard TT"/>
              </a:rPr>
              <a:t>Invoice segmentation etc.</a:t>
            </a:r>
            <a:endParaRPr sz="1800">
              <a:latin typeface="Old Standard TT"/>
              <a:ea typeface="Old Standard TT"/>
              <a:cs typeface="Old Standard TT"/>
              <a:sym typeface="Old Standard TT"/>
            </a:endParaRPr>
          </a:p>
          <a:p>
            <a:pPr indent="-342360" lvl="0" marL="457200" marR="0" rtl="0" algn="l">
              <a:lnSpc>
                <a:spcPct val="115000"/>
              </a:lnSpc>
              <a:spcBef>
                <a:spcPts val="0"/>
              </a:spcBef>
              <a:spcAft>
                <a:spcPts val="0"/>
              </a:spcAft>
              <a:buSzPts val="1800"/>
              <a:buFont typeface="Old Standard TT"/>
              <a:buChar char="●"/>
            </a:pPr>
            <a:r>
              <a:rPr lang="en" sz="1800">
                <a:latin typeface="Old Standard TT"/>
                <a:ea typeface="Old Standard TT"/>
                <a:cs typeface="Old Standard TT"/>
                <a:sym typeface="Old Standard TT"/>
              </a:rPr>
              <a:t>It reduces human effort</a:t>
            </a:r>
            <a:endParaRPr sz="18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9"/>
          <p:cNvSpPr/>
          <p:nvPr/>
        </p:nvSpPr>
        <p:spPr>
          <a:xfrm>
            <a:off x="512640" y="1893240"/>
            <a:ext cx="4167360" cy="152208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 sz="4200" u="none" cap="none" strike="noStrike">
                <a:solidFill>
                  <a:srgbClr val="FFFBF0"/>
                </a:solidFill>
                <a:latin typeface="Times New Roman"/>
                <a:ea typeface="Times New Roman"/>
                <a:cs typeface="Times New Roman"/>
                <a:sym typeface="Times New Roman"/>
              </a:rPr>
              <a:t>2. Project Design</a:t>
            </a:r>
            <a:endParaRPr b="0" i="0" sz="4200" u="none" cap="none" strike="noStrike">
              <a:latin typeface="Arial"/>
              <a:ea typeface="Arial"/>
              <a:cs typeface="Arial"/>
              <a:sym typeface="Arial"/>
            </a:endParaRPr>
          </a:p>
        </p:txBody>
      </p:sp>
      <p:sp>
        <p:nvSpPr>
          <p:cNvPr id="219" name="Google Shape;219;p49"/>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0"/>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2.1 Proposed System</a:t>
            </a:r>
            <a:endParaRPr b="0" i="0" sz="3000" u="none" cap="none" strike="noStrike">
              <a:latin typeface="Arial"/>
              <a:ea typeface="Arial"/>
              <a:cs typeface="Arial"/>
              <a:sym typeface="Arial"/>
            </a:endParaRPr>
          </a:p>
        </p:txBody>
      </p:sp>
      <p:sp>
        <p:nvSpPr>
          <p:cNvPr id="225" name="Google Shape;225;p50"/>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0" lvl="0" marL="229320" marR="0" rtl="0" algn="l">
              <a:lnSpc>
                <a:spcPct val="115000"/>
              </a:lnSpc>
              <a:spcBef>
                <a:spcPts val="0"/>
              </a:spcBef>
              <a:spcAft>
                <a:spcPts val="0"/>
              </a:spcAft>
              <a:buNone/>
            </a:pPr>
            <a:r>
              <a:rPr lang="en" sz="1800"/>
              <a:t>A multi server architecture with </a:t>
            </a:r>
            <a:endParaRPr sz="1800"/>
          </a:p>
          <a:p>
            <a:pPr indent="0" lvl="0" marL="229320" marR="0" rtl="0" algn="l">
              <a:lnSpc>
                <a:spcPct val="115000"/>
              </a:lnSpc>
              <a:spcBef>
                <a:spcPts val="0"/>
              </a:spcBef>
              <a:spcAft>
                <a:spcPts val="0"/>
              </a:spcAft>
              <a:buNone/>
            </a:pPr>
            <a:r>
              <a:rPr lang="en" sz="1800"/>
              <a:t>Dedicated</a:t>
            </a:r>
            <a:r>
              <a:rPr lang="en" sz="1800"/>
              <a:t> training and </a:t>
            </a:r>
            <a:r>
              <a:rPr lang="en" sz="1800"/>
              <a:t>analytics</a:t>
            </a:r>
            <a:r>
              <a:rPr lang="en" sz="1800"/>
              <a:t> </a:t>
            </a:r>
            <a:endParaRPr sz="1800"/>
          </a:p>
          <a:p>
            <a:pPr indent="0" lvl="0" marL="229320" marR="0" rtl="0" algn="l">
              <a:lnSpc>
                <a:spcPct val="115000"/>
              </a:lnSpc>
              <a:spcBef>
                <a:spcPts val="0"/>
              </a:spcBef>
              <a:spcAft>
                <a:spcPts val="0"/>
              </a:spcAft>
              <a:buNone/>
            </a:pPr>
            <a:r>
              <a:rPr lang="en" sz="1800"/>
              <a:t>Server instances</a:t>
            </a:r>
            <a:endParaRPr sz="1800"/>
          </a:p>
        </p:txBody>
      </p:sp>
      <p:pic>
        <p:nvPicPr>
          <p:cNvPr id="226" name="Google Shape;226;p50"/>
          <p:cNvPicPr preferRelativeResize="0"/>
          <p:nvPr/>
        </p:nvPicPr>
        <p:blipFill>
          <a:blip r:embed="rId3">
            <a:alphaModFix/>
          </a:blip>
          <a:stretch>
            <a:fillRect/>
          </a:stretch>
        </p:blipFill>
        <p:spPr>
          <a:xfrm>
            <a:off x="4432900" y="476538"/>
            <a:ext cx="3881899" cy="41904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1"/>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2.2 Design(Flow Of Modules)</a:t>
            </a:r>
            <a:endParaRPr b="0" i="0" sz="3000" u="none" cap="none" strike="noStrike">
              <a:latin typeface="Arial"/>
              <a:ea typeface="Arial"/>
              <a:cs typeface="Arial"/>
              <a:sym typeface="Arial"/>
            </a:endParaRPr>
          </a:p>
        </p:txBody>
      </p:sp>
      <p:pic>
        <p:nvPicPr>
          <p:cNvPr id="232" name="Google Shape;232;p51"/>
          <p:cNvPicPr preferRelativeResize="0"/>
          <p:nvPr/>
        </p:nvPicPr>
        <p:blipFill>
          <a:blip r:embed="rId3">
            <a:alphaModFix/>
          </a:blip>
          <a:stretch>
            <a:fillRect/>
          </a:stretch>
        </p:blipFill>
        <p:spPr>
          <a:xfrm>
            <a:off x="1930388" y="1057320"/>
            <a:ext cx="5282494" cy="37813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2"/>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2</a:t>
            </a:r>
            <a:r>
              <a:rPr b="1" lang="en" sz="3000">
                <a:latin typeface="Times New Roman"/>
                <a:ea typeface="Times New Roman"/>
                <a:cs typeface="Times New Roman"/>
                <a:sym typeface="Times New Roman"/>
              </a:rPr>
              <a:t>.</a:t>
            </a:r>
            <a:r>
              <a:rPr b="1" i="0" lang="en" sz="3000" u="none" cap="none" strike="noStrike">
                <a:solidFill>
                  <a:srgbClr val="000000"/>
                </a:solidFill>
                <a:latin typeface="Times New Roman"/>
                <a:ea typeface="Times New Roman"/>
                <a:cs typeface="Times New Roman"/>
                <a:sym typeface="Times New Roman"/>
              </a:rPr>
              <a:t>3 Description Of Use Case</a:t>
            </a:r>
            <a:endParaRPr b="0" i="0" sz="3000" u="none" cap="none" strike="noStrike">
              <a:latin typeface="Arial"/>
              <a:ea typeface="Arial"/>
              <a:cs typeface="Arial"/>
              <a:sym typeface="Arial"/>
            </a:endParaRPr>
          </a:p>
        </p:txBody>
      </p:sp>
      <p:sp>
        <p:nvSpPr>
          <p:cNvPr id="238" name="Google Shape;238;p52"/>
          <p:cNvSpPr/>
          <p:nvPr/>
        </p:nvSpPr>
        <p:spPr>
          <a:xfrm>
            <a:off x="311760" y="1171440"/>
            <a:ext cx="8519760" cy="3396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As a user i want yo </a:t>
            </a:r>
            <a:r>
              <a:rPr lang="en" sz="1500">
                <a:latin typeface="Times New Roman"/>
                <a:ea typeface="Times New Roman"/>
                <a:cs typeface="Times New Roman"/>
                <a:sym typeface="Times New Roman"/>
              </a:rPr>
              <a:t>extract</a:t>
            </a:r>
            <a:r>
              <a:rPr lang="en" sz="1500">
                <a:latin typeface="Times New Roman"/>
                <a:ea typeface="Times New Roman"/>
                <a:cs typeface="Times New Roman"/>
                <a:sym typeface="Times New Roman"/>
              </a:rPr>
              <a:t> key value pairs from documents for personal needs</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 must be able login to a portal</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Upload my document</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Get the key value pair as output containing document metadata</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If the </a:t>
            </a:r>
            <a:r>
              <a:rPr lang="en" sz="1500">
                <a:latin typeface="Times New Roman"/>
                <a:ea typeface="Times New Roman"/>
                <a:cs typeface="Times New Roman"/>
                <a:sym typeface="Times New Roman"/>
              </a:rPr>
              <a:t>correct data is not extracted Is must be able to teach the system about data I want</a:t>
            </a:r>
            <a:endParaRPr sz="15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3"/>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2.4 Activity diagram</a:t>
            </a:r>
            <a:endParaRPr b="0" i="0" sz="3000" u="none" cap="none" strike="noStrike">
              <a:latin typeface="Arial"/>
              <a:ea typeface="Arial"/>
              <a:cs typeface="Arial"/>
              <a:sym typeface="Arial"/>
            </a:endParaRPr>
          </a:p>
        </p:txBody>
      </p:sp>
      <p:sp>
        <p:nvSpPr>
          <p:cNvPr id="244" name="Google Shape;244;p53"/>
          <p:cNvSpPr/>
          <p:nvPr/>
        </p:nvSpPr>
        <p:spPr>
          <a:xfrm>
            <a:off x="311760" y="1171440"/>
            <a:ext cx="8519760" cy="3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53"/>
          <p:cNvPicPr preferRelativeResize="0"/>
          <p:nvPr/>
        </p:nvPicPr>
        <p:blipFill>
          <a:blip r:embed="rId3">
            <a:alphaModFix/>
          </a:blip>
          <a:stretch>
            <a:fillRect/>
          </a:stretch>
        </p:blipFill>
        <p:spPr>
          <a:xfrm>
            <a:off x="1399337" y="1131250"/>
            <a:ext cx="6345326" cy="364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4"/>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2.5 Class Diagram</a:t>
            </a:r>
            <a:endParaRPr b="0" i="0" sz="3000" u="none" cap="none" strike="noStrike">
              <a:latin typeface="Arial"/>
              <a:ea typeface="Arial"/>
              <a:cs typeface="Arial"/>
              <a:sym typeface="Arial"/>
            </a:endParaRPr>
          </a:p>
        </p:txBody>
      </p:sp>
      <p:sp>
        <p:nvSpPr>
          <p:cNvPr id="251" name="Google Shape;251;p54"/>
          <p:cNvSpPr/>
          <p:nvPr/>
        </p:nvSpPr>
        <p:spPr>
          <a:xfrm>
            <a:off x="311760" y="1171440"/>
            <a:ext cx="8519760" cy="3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54"/>
          <p:cNvPicPr preferRelativeResize="0"/>
          <p:nvPr/>
        </p:nvPicPr>
        <p:blipFill>
          <a:blip r:embed="rId3">
            <a:alphaModFix/>
          </a:blip>
          <a:stretch>
            <a:fillRect/>
          </a:stretch>
        </p:blipFill>
        <p:spPr>
          <a:xfrm>
            <a:off x="1899125" y="1057325"/>
            <a:ext cx="5345750" cy="380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5"/>
          <p:cNvSpPr/>
          <p:nvPr/>
        </p:nvSpPr>
        <p:spPr>
          <a:xfrm>
            <a:off x="369360" y="2762640"/>
            <a:ext cx="5534640" cy="6213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 sz="4200" u="none" cap="none" strike="noStrike">
                <a:solidFill>
                  <a:srgbClr val="FFFBF0"/>
                </a:solidFill>
                <a:latin typeface="Old Standard TT"/>
                <a:ea typeface="Old Standard TT"/>
                <a:cs typeface="Old Standard TT"/>
                <a:sym typeface="Old Standard TT"/>
              </a:rPr>
              <a:t>3. Implementation</a:t>
            </a:r>
            <a:endParaRPr b="1" i="0" sz="4200" u="none" cap="none" strike="noStrike">
              <a:solidFill>
                <a:srgbClr val="FFFBF0"/>
              </a:solidFill>
              <a:latin typeface="Old Standard TT"/>
              <a:ea typeface="Old Standard TT"/>
              <a:cs typeface="Old Standard TT"/>
              <a:sym typeface="Old Standard TT"/>
            </a:endParaRPr>
          </a:p>
        </p:txBody>
      </p:sp>
      <p:sp>
        <p:nvSpPr>
          <p:cNvPr id="258" name="Google Shape;258;p55"/>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6"/>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56"/>
          <p:cNvPicPr preferRelativeResize="0"/>
          <p:nvPr/>
        </p:nvPicPr>
        <p:blipFill>
          <a:blip r:embed="rId3">
            <a:alphaModFix/>
          </a:blip>
          <a:stretch>
            <a:fillRect/>
          </a:stretch>
        </p:blipFill>
        <p:spPr>
          <a:xfrm>
            <a:off x="512648" y="528850"/>
            <a:ext cx="7577887" cy="4362500"/>
          </a:xfrm>
          <a:prstGeom prst="rect">
            <a:avLst/>
          </a:prstGeom>
          <a:noFill/>
          <a:ln>
            <a:noFill/>
          </a:ln>
        </p:spPr>
      </p:pic>
      <p:sp>
        <p:nvSpPr>
          <p:cNvPr id="265" name="Google Shape;265;p56"/>
          <p:cNvSpPr txBox="1"/>
          <p:nvPr/>
        </p:nvSpPr>
        <p:spPr>
          <a:xfrm>
            <a:off x="0" y="0"/>
            <a:ext cx="677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3.1 Data Validation</a:t>
            </a:r>
            <a:endParaRPr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7"/>
          <p:cNvSpPr/>
          <p:nvPr/>
        </p:nvSpPr>
        <p:spPr>
          <a:xfrm>
            <a:off x="369360" y="2762640"/>
            <a:ext cx="5534700" cy="621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 sz="4200" u="none" cap="none" strike="noStrike">
                <a:solidFill>
                  <a:srgbClr val="FFFBF0"/>
                </a:solidFill>
                <a:latin typeface="Old Standard TT"/>
                <a:ea typeface="Old Standard TT"/>
                <a:cs typeface="Old Standard TT"/>
                <a:sym typeface="Old Standard TT"/>
              </a:rPr>
              <a:t>3. Implementation</a:t>
            </a:r>
            <a:endParaRPr b="1" i="0" sz="4200" u="none" cap="none" strike="noStrike">
              <a:solidFill>
                <a:srgbClr val="FFFBF0"/>
              </a:solidFill>
              <a:latin typeface="Old Standard TT"/>
              <a:ea typeface="Old Standard TT"/>
              <a:cs typeface="Old Standard TT"/>
              <a:sym typeface="Old Standard TT"/>
            </a:endParaRPr>
          </a:p>
        </p:txBody>
      </p:sp>
      <p:sp>
        <p:nvSpPr>
          <p:cNvPr id="271" name="Google Shape;271;p57"/>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7"/>
          <p:cNvSpPr txBox="1"/>
          <p:nvPr/>
        </p:nvSpPr>
        <p:spPr>
          <a:xfrm>
            <a:off x="0" y="0"/>
            <a:ext cx="71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3.2</a:t>
            </a:r>
            <a:r>
              <a:rPr b="1" lang="en" sz="3000">
                <a:solidFill>
                  <a:schemeClr val="dk1"/>
                </a:solidFill>
                <a:latin typeface="Times New Roman"/>
                <a:ea typeface="Times New Roman"/>
                <a:cs typeface="Times New Roman"/>
                <a:sym typeface="Times New Roman"/>
              </a:rPr>
              <a:t> NLP update</a:t>
            </a:r>
            <a:endParaRPr sz="3000">
              <a:solidFill>
                <a:schemeClr val="dk1"/>
              </a:solidFill>
            </a:endParaRPr>
          </a:p>
        </p:txBody>
      </p:sp>
      <p:pic>
        <p:nvPicPr>
          <p:cNvPr id="273" name="Google Shape;273;p57"/>
          <p:cNvPicPr preferRelativeResize="0"/>
          <p:nvPr/>
        </p:nvPicPr>
        <p:blipFill>
          <a:blip r:embed="rId3">
            <a:alphaModFix/>
          </a:blip>
          <a:stretch>
            <a:fillRect/>
          </a:stretch>
        </p:blipFill>
        <p:spPr>
          <a:xfrm>
            <a:off x="3249" y="646500"/>
            <a:ext cx="8383151" cy="448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0"/>
          <p:cNvSpPr/>
          <p:nvPr/>
        </p:nvSpPr>
        <p:spPr>
          <a:xfrm>
            <a:off x="512640" y="275400"/>
            <a:ext cx="8118000" cy="4761360"/>
          </a:xfrm>
          <a:prstGeom prst="rect">
            <a:avLst/>
          </a:prstGeom>
          <a:noFill/>
          <a:ln cap="flat" cmpd="sng" w="9525">
            <a:solidFill>
              <a:schemeClr val="dk1"/>
            </a:solidFill>
            <a:prstDash val="solid"/>
            <a:round/>
            <a:headEnd len="sm" w="sm" type="none"/>
            <a:tailEnd len="sm" w="sm" type="none"/>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Times New Roman"/>
                <a:ea typeface="Times New Roman"/>
                <a:cs typeface="Times New Roman"/>
                <a:sym typeface="Times New Roman"/>
              </a:rPr>
              <a:t>                                                    A Project Report on</a:t>
            </a:r>
            <a:br>
              <a:rPr b="0" i="0" lang="en" sz="1800" u="none" cap="none" strike="noStrike">
                <a:solidFill>
                  <a:schemeClr val="dk1"/>
                </a:solidFill>
                <a:latin typeface="Arial"/>
                <a:ea typeface="Arial"/>
                <a:cs typeface="Arial"/>
                <a:sym typeface="Arial"/>
              </a:rPr>
            </a:br>
            <a:r>
              <a:rPr b="1" lang="en" sz="2400">
                <a:solidFill>
                  <a:schemeClr val="dk1"/>
                </a:solidFill>
                <a:latin typeface="Times New Roman"/>
                <a:ea typeface="Times New Roman"/>
                <a:cs typeface="Times New Roman"/>
                <a:sym typeface="Times New Roman"/>
              </a:rPr>
              <a:t>A. I. Based Document Digitization System</a:t>
            </a:r>
            <a:br>
              <a:rPr b="0" i="0" lang="en" sz="1800" u="none" cap="none" strike="noStrike">
                <a:solidFill>
                  <a:schemeClr val="dk1"/>
                </a:solidFill>
                <a:latin typeface="Arial"/>
                <a:ea typeface="Arial"/>
                <a:cs typeface="Arial"/>
                <a:sym typeface="Arial"/>
              </a:rPr>
            </a:br>
            <a:r>
              <a:rPr b="0" i="0" lang="en" sz="1800" u="none" cap="none" strike="noStrike">
                <a:solidFill>
                  <a:schemeClr val="dk1"/>
                </a:solidFill>
                <a:latin typeface="Times New Roman"/>
                <a:ea typeface="Times New Roman"/>
                <a:cs typeface="Times New Roman"/>
                <a:sym typeface="Times New Roman"/>
              </a:rPr>
              <a:t>Submitted in partial fulfillment of the degree of</a:t>
            </a:r>
            <a:br>
              <a:rPr b="0" i="0" lang="en" sz="1800" u="none" cap="none" strike="noStrike">
                <a:solidFill>
                  <a:schemeClr val="dk1"/>
                </a:solidFill>
                <a:latin typeface="Arial"/>
                <a:ea typeface="Arial"/>
                <a:cs typeface="Arial"/>
                <a:sym typeface="Arial"/>
              </a:rPr>
            </a:br>
            <a:r>
              <a:rPr b="0" i="0" lang="en" sz="1800" u="none" cap="none" strike="noStrike">
                <a:solidFill>
                  <a:schemeClr val="dk1"/>
                </a:solidFill>
                <a:latin typeface="Times New Roman"/>
                <a:ea typeface="Times New Roman"/>
                <a:cs typeface="Times New Roman"/>
                <a:sym typeface="Times New Roman"/>
              </a:rPr>
              <a:t>Bachelor of Engineering(Sem-8)</a:t>
            </a:r>
            <a:br>
              <a:rPr b="0" i="0" lang="en" sz="1800" u="none" cap="none" strike="noStrike">
                <a:solidFill>
                  <a:schemeClr val="dk1"/>
                </a:solidFill>
                <a:latin typeface="Arial"/>
                <a:ea typeface="Arial"/>
                <a:cs typeface="Arial"/>
                <a:sym typeface="Arial"/>
              </a:rPr>
            </a:br>
            <a:r>
              <a:rPr b="0" i="0" lang="en" sz="1800" u="none" cap="none" strike="noStrike">
                <a:solidFill>
                  <a:schemeClr val="dk1"/>
                </a:solidFill>
                <a:latin typeface="Times New Roman"/>
                <a:ea typeface="Times New Roman"/>
                <a:cs typeface="Times New Roman"/>
                <a:sym typeface="Times New Roman"/>
              </a:rPr>
              <a:t>in</a:t>
            </a:r>
            <a:br>
              <a:rPr b="0" i="0" lang="en" sz="1800" u="none" cap="none" strike="noStrike">
                <a:latin typeface="Arial"/>
                <a:ea typeface="Arial"/>
                <a:cs typeface="Arial"/>
                <a:sym typeface="Arial"/>
              </a:rPr>
            </a:br>
            <a:r>
              <a:rPr b="1" i="0" lang="en" sz="1800" u="none" cap="none" strike="noStrike">
                <a:solidFill>
                  <a:srgbClr val="FFFBF0"/>
                </a:solidFill>
                <a:latin typeface="Times New Roman"/>
                <a:ea typeface="Times New Roman"/>
                <a:cs typeface="Times New Roman"/>
                <a:sym typeface="Times New Roman"/>
              </a:rPr>
              <a:t>INFORMATION TECHNOLOGY</a:t>
            </a:r>
            <a:br>
              <a:rPr b="0" i="0" lang="en" sz="1800" u="none" cap="none" strike="noStrike">
                <a:latin typeface="Arial"/>
                <a:ea typeface="Arial"/>
                <a:cs typeface="Arial"/>
                <a:sym typeface="Arial"/>
              </a:rPr>
            </a:br>
            <a:r>
              <a:rPr b="0" i="0" lang="en" sz="1800" u="none" cap="none" strike="noStrike">
                <a:solidFill>
                  <a:srgbClr val="FFFBF0"/>
                </a:solidFill>
                <a:latin typeface="Times New Roman"/>
                <a:ea typeface="Times New Roman"/>
                <a:cs typeface="Times New Roman"/>
                <a:sym typeface="Times New Roman"/>
              </a:rPr>
              <a:t>By</a:t>
            </a:r>
            <a:br>
              <a:rPr b="0" i="0" lang="en" sz="1800" u="none" cap="none" strike="noStrike">
                <a:latin typeface="Arial"/>
                <a:ea typeface="Arial"/>
                <a:cs typeface="Arial"/>
                <a:sym typeface="Arial"/>
              </a:rPr>
            </a:br>
            <a:r>
              <a:rPr lang="en" sz="1800">
                <a:solidFill>
                  <a:srgbClr val="FFFBF0"/>
                </a:solidFill>
                <a:latin typeface="Times New Roman"/>
                <a:ea typeface="Times New Roman"/>
                <a:cs typeface="Times New Roman"/>
                <a:sym typeface="Times New Roman"/>
              </a:rPr>
              <a:t>Sujoy Dev</a:t>
            </a:r>
            <a:r>
              <a:rPr b="0" i="0" lang="en" sz="1800" u="none" cap="none" strike="noStrike">
                <a:solidFill>
                  <a:srgbClr val="FFFBF0"/>
                </a:solidFill>
                <a:latin typeface="Times New Roman"/>
                <a:ea typeface="Times New Roman"/>
                <a:cs typeface="Times New Roman"/>
                <a:sym typeface="Times New Roman"/>
              </a:rPr>
              <a:t>(</a:t>
            </a:r>
            <a:r>
              <a:rPr lang="en" sz="1800">
                <a:solidFill>
                  <a:srgbClr val="FFFBF0"/>
                </a:solidFill>
                <a:latin typeface="Times New Roman"/>
                <a:ea typeface="Times New Roman"/>
                <a:cs typeface="Times New Roman"/>
                <a:sym typeface="Times New Roman"/>
              </a:rPr>
              <a:t>17104036</a:t>
            </a:r>
            <a:r>
              <a:rPr b="0" i="0" lang="en" sz="1800" u="none" cap="none" strike="noStrike">
                <a:solidFill>
                  <a:srgbClr val="FFFBF0"/>
                </a:solidFill>
                <a:latin typeface="Times New Roman"/>
                <a:ea typeface="Times New Roman"/>
                <a:cs typeface="Times New Roman"/>
                <a:sym typeface="Times New Roman"/>
              </a:rPr>
              <a:t>)</a:t>
            </a:r>
            <a:br>
              <a:rPr b="0" i="0" lang="en" sz="1800" u="none" cap="none" strike="noStrike">
                <a:latin typeface="Arial"/>
                <a:ea typeface="Arial"/>
                <a:cs typeface="Arial"/>
                <a:sym typeface="Arial"/>
              </a:rPr>
            </a:br>
            <a:r>
              <a:rPr lang="en" sz="1800">
                <a:solidFill>
                  <a:srgbClr val="FFFBF0"/>
                </a:solidFill>
                <a:latin typeface="Times New Roman"/>
                <a:ea typeface="Times New Roman"/>
                <a:cs typeface="Times New Roman"/>
                <a:sym typeface="Times New Roman"/>
              </a:rPr>
              <a:t>Rashmi Shetty</a:t>
            </a:r>
            <a:r>
              <a:rPr b="0" i="0" lang="en" sz="1800" u="none" cap="none" strike="noStrike">
                <a:solidFill>
                  <a:srgbClr val="FFFBF0"/>
                </a:solidFill>
                <a:latin typeface="Times New Roman"/>
                <a:ea typeface="Times New Roman"/>
                <a:cs typeface="Times New Roman"/>
                <a:sym typeface="Times New Roman"/>
              </a:rPr>
              <a:t>(</a:t>
            </a:r>
            <a:r>
              <a:rPr lang="en" sz="1800">
                <a:solidFill>
                  <a:srgbClr val="FFFBF0"/>
                </a:solidFill>
                <a:latin typeface="Times New Roman"/>
                <a:ea typeface="Times New Roman"/>
                <a:cs typeface="Times New Roman"/>
                <a:sym typeface="Times New Roman"/>
              </a:rPr>
              <a:t>17104070</a:t>
            </a:r>
            <a:r>
              <a:rPr b="0" i="0" lang="en" sz="1800" u="none" cap="none" strike="noStrike">
                <a:solidFill>
                  <a:srgbClr val="FFFBF0"/>
                </a:solidFill>
                <a:latin typeface="Times New Roman"/>
                <a:ea typeface="Times New Roman"/>
                <a:cs typeface="Times New Roman"/>
                <a:sym typeface="Times New Roman"/>
              </a:rPr>
              <a:t>)</a:t>
            </a:r>
            <a:br>
              <a:rPr b="0" i="0" lang="en" sz="1800" u="none" cap="none" strike="noStrike">
                <a:latin typeface="Arial"/>
                <a:ea typeface="Arial"/>
                <a:cs typeface="Arial"/>
                <a:sym typeface="Arial"/>
              </a:rPr>
            </a:br>
            <a:r>
              <a:rPr lang="en" sz="1800">
                <a:solidFill>
                  <a:srgbClr val="FFFBF0"/>
                </a:solidFill>
                <a:latin typeface="Times New Roman"/>
                <a:ea typeface="Times New Roman"/>
                <a:cs typeface="Times New Roman"/>
                <a:sym typeface="Times New Roman"/>
              </a:rPr>
              <a:t>Priya Naik</a:t>
            </a:r>
            <a:r>
              <a:rPr b="0" i="0" lang="en" sz="1800" u="none" cap="none" strike="noStrike">
                <a:solidFill>
                  <a:srgbClr val="FFFBF0"/>
                </a:solidFill>
                <a:latin typeface="Times New Roman"/>
                <a:ea typeface="Times New Roman"/>
                <a:cs typeface="Times New Roman"/>
                <a:sym typeface="Times New Roman"/>
              </a:rPr>
              <a:t>(</a:t>
            </a:r>
            <a:r>
              <a:rPr lang="en" sz="1800">
                <a:solidFill>
                  <a:srgbClr val="FFFBF0"/>
                </a:solidFill>
                <a:latin typeface="Times New Roman"/>
                <a:ea typeface="Times New Roman"/>
                <a:cs typeface="Times New Roman"/>
                <a:sym typeface="Times New Roman"/>
              </a:rPr>
              <a:t>17104021</a:t>
            </a:r>
            <a:r>
              <a:rPr b="0" i="0" lang="en" sz="1800" u="none" cap="none" strike="noStrike">
                <a:solidFill>
                  <a:srgbClr val="FFFBF0"/>
                </a:solidFill>
                <a:latin typeface="Times New Roman"/>
                <a:ea typeface="Times New Roman"/>
                <a:cs typeface="Times New Roman"/>
                <a:sym typeface="Times New Roman"/>
              </a:rPr>
              <a:t>)</a:t>
            </a: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r>
              <a:rPr b="0" i="0" lang="en" sz="1800" u="none" cap="none" strike="noStrike">
                <a:solidFill>
                  <a:srgbClr val="FFFBF0"/>
                </a:solidFill>
                <a:latin typeface="Times New Roman"/>
                <a:ea typeface="Times New Roman"/>
                <a:cs typeface="Times New Roman"/>
                <a:sym typeface="Times New Roman"/>
              </a:rPr>
              <a:t>Under the Guidance of</a:t>
            </a:r>
            <a:br>
              <a:rPr b="0" i="0" lang="en" sz="1800" u="none" cap="none" strike="noStrike">
                <a:latin typeface="Arial"/>
                <a:ea typeface="Arial"/>
                <a:cs typeface="Arial"/>
                <a:sym typeface="Arial"/>
              </a:rPr>
            </a:br>
            <a:r>
              <a:rPr lang="en" sz="1800">
                <a:solidFill>
                  <a:srgbClr val="FFFBF0"/>
                </a:solidFill>
                <a:latin typeface="Times New Roman"/>
                <a:ea typeface="Times New Roman"/>
                <a:cs typeface="Times New Roman"/>
                <a:sym typeface="Times New Roman"/>
              </a:rPr>
              <a:t>Sameer Nanivadekar &amp; Kiran Deshpansde</a:t>
            </a:r>
            <a:endParaRPr sz="1800">
              <a:solidFill>
                <a:srgbClr val="FFFBF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endParaRPr b="0" i="0" sz="18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8"/>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8"/>
          <p:cNvSpPr txBox="1"/>
          <p:nvPr/>
        </p:nvSpPr>
        <p:spPr>
          <a:xfrm>
            <a:off x="0" y="0"/>
            <a:ext cx="71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3.2 NLP update</a:t>
            </a:r>
            <a:endParaRPr sz="3000">
              <a:solidFill>
                <a:schemeClr val="dk1"/>
              </a:solidFill>
            </a:endParaRPr>
          </a:p>
        </p:txBody>
      </p:sp>
      <p:pic>
        <p:nvPicPr>
          <p:cNvPr id="280" name="Google Shape;280;p58"/>
          <p:cNvPicPr preferRelativeResize="0"/>
          <p:nvPr/>
        </p:nvPicPr>
        <p:blipFill>
          <a:blip r:embed="rId3">
            <a:alphaModFix/>
          </a:blip>
          <a:stretch>
            <a:fillRect/>
          </a:stretch>
        </p:blipFill>
        <p:spPr>
          <a:xfrm>
            <a:off x="580025" y="761150"/>
            <a:ext cx="3114851" cy="4031325"/>
          </a:xfrm>
          <a:prstGeom prst="rect">
            <a:avLst/>
          </a:prstGeom>
          <a:noFill/>
          <a:ln>
            <a:noFill/>
          </a:ln>
        </p:spPr>
      </p:pic>
      <p:pic>
        <p:nvPicPr>
          <p:cNvPr id="281" name="Google Shape;281;p58"/>
          <p:cNvPicPr preferRelativeResize="0"/>
          <p:nvPr/>
        </p:nvPicPr>
        <p:blipFill>
          <a:blip r:embed="rId4">
            <a:alphaModFix/>
          </a:blip>
          <a:stretch>
            <a:fillRect/>
          </a:stretch>
        </p:blipFill>
        <p:spPr>
          <a:xfrm>
            <a:off x="3985624" y="695300"/>
            <a:ext cx="2778225" cy="4163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9"/>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59"/>
          <p:cNvPicPr preferRelativeResize="0"/>
          <p:nvPr/>
        </p:nvPicPr>
        <p:blipFill>
          <a:blip r:embed="rId3">
            <a:alphaModFix/>
          </a:blip>
          <a:stretch>
            <a:fillRect/>
          </a:stretch>
        </p:blipFill>
        <p:spPr>
          <a:xfrm>
            <a:off x="298428" y="803928"/>
            <a:ext cx="7937024" cy="4255299"/>
          </a:xfrm>
          <a:prstGeom prst="rect">
            <a:avLst/>
          </a:prstGeom>
          <a:noFill/>
          <a:ln>
            <a:noFill/>
          </a:ln>
        </p:spPr>
      </p:pic>
      <p:sp>
        <p:nvSpPr>
          <p:cNvPr id="288" name="Google Shape;288;p59"/>
          <p:cNvSpPr txBox="1"/>
          <p:nvPr/>
        </p:nvSpPr>
        <p:spPr>
          <a:xfrm>
            <a:off x="0" y="0"/>
            <a:ext cx="71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3.4 Digitization</a:t>
            </a:r>
            <a:endParaRPr sz="3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0"/>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60"/>
          <p:cNvPicPr preferRelativeResize="0"/>
          <p:nvPr/>
        </p:nvPicPr>
        <p:blipFill>
          <a:blip r:embed="rId3">
            <a:alphaModFix/>
          </a:blip>
          <a:stretch>
            <a:fillRect/>
          </a:stretch>
        </p:blipFill>
        <p:spPr>
          <a:xfrm>
            <a:off x="820788" y="646499"/>
            <a:ext cx="7502423" cy="4319025"/>
          </a:xfrm>
          <a:prstGeom prst="rect">
            <a:avLst/>
          </a:prstGeom>
          <a:noFill/>
          <a:ln>
            <a:noFill/>
          </a:ln>
        </p:spPr>
      </p:pic>
      <p:sp>
        <p:nvSpPr>
          <p:cNvPr id="295" name="Google Shape;295;p60"/>
          <p:cNvSpPr txBox="1"/>
          <p:nvPr/>
        </p:nvSpPr>
        <p:spPr>
          <a:xfrm>
            <a:off x="0" y="0"/>
            <a:ext cx="71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3.5 Custom Training Request</a:t>
            </a:r>
            <a:endParaRPr sz="3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1"/>
          <p:cNvSpPr/>
          <p:nvPr/>
        </p:nvSpPr>
        <p:spPr>
          <a:xfrm>
            <a:off x="512640" y="1893240"/>
            <a:ext cx="8118000" cy="1522080"/>
          </a:xfrm>
          <a:prstGeom prst="rect">
            <a:avLst/>
          </a:prstGeom>
          <a:noFill/>
          <a:ln>
            <a:noFill/>
          </a:ln>
        </p:spPr>
        <p:txBody>
          <a:bodyPr anchorCtr="0" anchor="b" bIns="91425" lIns="90000" spcFirstLastPara="1" rIns="90000" wrap="square" tIns="91425">
            <a:noAutofit/>
          </a:bodyPr>
          <a:lstStyle/>
          <a:p>
            <a:pPr indent="0" lvl="0" marL="0" marR="0" rtl="0" algn="l">
              <a:lnSpc>
                <a:spcPct val="100000"/>
              </a:lnSpc>
              <a:spcBef>
                <a:spcPts val="0"/>
              </a:spcBef>
              <a:spcAft>
                <a:spcPts val="0"/>
              </a:spcAft>
              <a:buNone/>
            </a:pPr>
            <a:r>
              <a:rPr b="1" i="0" lang="en" sz="4200" u="none" cap="none" strike="noStrike">
                <a:solidFill>
                  <a:srgbClr val="FFFBF0"/>
                </a:solidFill>
                <a:latin typeface="Old Standard TT"/>
                <a:ea typeface="Old Standard TT"/>
                <a:cs typeface="Old Standard TT"/>
                <a:sym typeface="Old Standard TT"/>
              </a:rPr>
              <a:t>4. Testing</a:t>
            </a:r>
            <a:endParaRPr b="0" i="0" sz="4200" u="none" cap="none" strike="noStrike">
              <a:latin typeface="Arial"/>
              <a:ea typeface="Arial"/>
              <a:cs typeface="Arial"/>
              <a:sym typeface="Arial"/>
            </a:endParaRPr>
          </a:p>
        </p:txBody>
      </p:sp>
      <p:sp>
        <p:nvSpPr>
          <p:cNvPr id="301" name="Google Shape;301;p61"/>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2"/>
          <p:cNvSpPr/>
          <p:nvPr/>
        </p:nvSpPr>
        <p:spPr>
          <a:xfrm>
            <a:off x="311760" y="1171440"/>
            <a:ext cx="8519700" cy="33966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Client Side UI - Manual Testing to </a:t>
            </a:r>
            <a:r>
              <a:rPr lang="en" sz="1700">
                <a:solidFill>
                  <a:schemeClr val="dk1"/>
                </a:solidFill>
                <a:latin typeface="Times New Roman"/>
                <a:ea typeface="Times New Roman"/>
                <a:cs typeface="Times New Roman"/>
                <a:sym typeface="Times New Roman"/>
              </a:rPr>
              <a:t>understand</a:t>
            </a:r>
            <a:r>
              <a:rPr lang="en" sz="1700">
                <a:solidFill>
                  <a:schemeClr val="dk1"/>
                </a:solidFill>
                <a:latin typeface="Times New Roman"/>
                <a:ea typeface="Times New Roman"/>
                <a:cs typeface="Times New Roman"/>
                <a:sym typeface="Times New Roman"/>
              </a:rPr>
              <a:t> user experience</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Backend - </a:t>
            </a:r>
            <a:r>
              <a:rPr lang="en" sz="1700">
                <a:solidFill>
                  <a:schemeClr val="dk1"/>
                </a:solidFill>
                <a:latin typeface="Times New Roman"/>
                <a:ea typeface="Times New Roman"/>
                <a:cs typeface="Times New Roman"/>
                <a:sym typeface="Times New Roman"/>
              </a:rPr>
              <a:t>automated</a:t>
            </a:r>
            <a:r>
              <a:rPr lang="en" sz="1700">
                <a:solidFill>
                  <a:schemeClr val="dk1"/>
                </a:solidFill>
                <a:latin typeface="Times New Roman"/>
                <a:ea typeface="Times New Roman"/>
                <a:cs typeface="Times New Roman"/>
                <a:sym typeface="Times New Roman"/>
              </a:rPr>
              <a:t> Testing to simulate API calls</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3"/>
          <p:cNvSpPr/>
          <p:nvPr/>
        </p:nvSpPr>
        <p:spPr>
          <a:xfrm>
            <a:off x="512640" y="1893240"/>
            <a:ext cx="8118000" cy="1522080"/>
          </a:xfrm>
          <a:prstGeom prst="rect">
            <a:avLst/>
          </a:prstGeom>
          <a:noFill/>
          <a:ln>
            <a:noFill/>
          </a:ln>
        </p:spPr>
        <p:txBody>
          <a:bodyPr anchorCtr="0" anchor="b" bIns="91425" lIns="90000" spcFirstLastPara="1" rIns="90000" wrap="square" tIns="91425">
            <a:noAutofit/>
          </a:bodyPr>
          <a:lstStyle/>
          <a:p>
            <a:pPr indent="0" lvl="0" marL="0" marR="0" rtl="0" algn="l">
              <a:lnSpc>
                <a:spcPct val="100000"/>
              </a:lnSpc>
              <a:spcBef>
                <a:spcPts val="0"/>
              </a:spcBef>
              <a:spcAft>
                <a:spcPts val="0"/>
              </a:spcAft>
              <a:buNone/>
            </a:pPr>
            <a:r>
              <a:rPr b="1" i="0" lang="en" sz="4200" u="none" cap="none" strike="noStrike">
                <a:solidFill>
                  <a:srgbClr val="FFFBF0"/>
                </a:solidFill>
                <a:latin typeface="Old Standard TT"/>
                <a:ea typeface="Old Standard TT"/>
                <a:cs typeface="Old Standard TT"/>
                <a:sym typeface="Old Standard TT"/>
              </a:rPr>
              <a:t>5. Result</a:t>
            </a:r>
            <a:endParaRPr b="0" i="0" sz="4200" u="none" cap="none" strike="noStrike">
              <a:latin typeface="Arial"/>
              <a:ea typeface="Arial"/>
              <a:cs typeface="Arial"/>
              <a:sym typeface="Arial"/>
            </a:endParaRPr>
          </a:p>
        </p:txBody>
      </p:sp>
      <p:sp>
        <p:nvSpPr>
          <p:cNvPr id="312" name="Google Shape;312;p63"/>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4"/>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64"/>
          <p:cNvPicPr preferRelativeResize="0"/>
          <p:nvPr/>
        </p:nvPicPr>
        <p:blipFill>
          <a:blip r:embed="rId3">
            <a:alphaModFix/>
          </a:blip>
          <a:stretch>
            <a:fillRect/>
          </a:stretch>
        </p:blipFill>
        <p:spPr>
          <a:xfrm>
            <a:off x="3386836" y="0"/>
            <a:ext cx="5643430" cy="5143501"/>
          </a:xfrm>
          <a:prstGeom prst="rect">
            <a:avLst/>
          </a:prstGeom>
          <a:noFill/>
          <a:ln>
            <a:noFill/>
          </a:ln>
        </p:spPr>
      </p:pic>
      <p:sp>
        <p:nvSpPr>
          <p:cNvPr id="319" name="Google Shape;319;p64"/>
          <p:cNvSpPr/>
          <p:nvPr/>
        </p:nvSpPr>
        <p:spPr>
          <a:xfrm>
            <a:off x="261457" y="253275"/>
            <a:ext cx="2980800" cy="33966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Very Large data set</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5"/>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65"/>
          <p:cNvPicPr preferRelativeResize="0"/>
          <p:nvPr/>
        </p:nvPicPr>
        <p:blipFill>
          <a:blip r:embed="rId3">
            <a:alphaModFix/>
          </a:blip>
          <a:stretch>
            <a:fillRect/>
          </a:stretch>
        </p:blipFill>
        <p:spPr>
          <a:xfrm>
            <a:off x="2764150" y="1684700"/>
            <a:ext cx="6379850" cy="3458801"/>
          </a:xfrm>
          <a:prstGeom prst="rect">
            <a:avLst/>
          </a:prstGeom>
          <a:noFill/>
          <a:ln>
            <a:noFill/>
          </a:ln>
        </p:spPr>
      </p:pic>
      <p:sp>
        <p:nvSpPr>
          <p:cNvPr id="326" name="Google Shape;326;p65"/>
          <p:cNvSpPr/>
          <p:nvPr/>
        </p:nvSpPr>
        <p:spPr>
          <a:xfrm>
            <a:off x="261457" y="253275"/>
            <a:ext cx="2980800" cy="339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Moderate amount of</a:t>
            </a:r>
            <a:r>
              <a:rPr lang="en" sz="1500">
                <a:solidFill>
                  <a:schemeClr val="dk1"/>
                </a:solidFill>
                <a:latin typeface="Times New Roman"/>
                <a:ea typeface="Times New Roman"/>
                <a:cs typeface="Times New Roman"/>
                <a:sym typeface="Times New Roman"/>
              </a:rPr>
              <a:t> data</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6"/>
          <p:cNvSpPr/>
          <p:nvPr/>
        </p:nvSpPr>
        <p:spPr>
          <a:xfrm>
            <a:off x="512640" y="3840480"/>
            <a:ext cx="8118000" cy="7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6"/>
          <p:cNvSpPr/>
          <p:nvPr/>
        </p:nvSpPr>
        <p:spPr>
          <a:xfrm>
            <a:off x="261457" y="253275"/>
            <a:ext cx="2980800" cy="339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Unknown</a:t>
            </a:r>
            <a:r>
              <a:rPr lang="en" sz="1500">
                <a:solidFill>
                  <a:schemeClr val="dk1"/>
                </a:solidFill>
                <a:latin typeface="Times New Roman"/>
                <a:ea typeface="Times New Roman"/>
                <a:cs typeface="Times New Roman"/>
                <a:sym typeface="Times New Roman"/>
              </a:rPr>
              <a:t> document schema</a:t>
            </a:r>
            <a:endParaRPr>
              <a:latin typeface="Times New Roman"/>
              <a:ea typeface="Times New Roman"/>
              <a:cs typeface="Times New Roman"/>
              <a:sym typeface="Times New Roman"/>
            </a:endParaRPr>
          </a:p>
        </p:txBody>
      </p:sp>
      <p:pic>
        <p:nvPicPr>
          <p:cNvPr id="333" name="Google Shape;333;p66"/>
          <p:cNvPicPr preferRelativeResize="0"/>
          <p:nvPr/>
        </p:nvPicPr>
        <p:blipFill>
          <a:blip r:embed="rId3">
            <a:alphaModFix/>
          </a:blip>
          <a:stretch>
            <a:fillRect/>
          </a:stretch>
        </p:blipFill>
        <p:spPr>
          <a:xfrm>
            <a:off x="3470425" y="253275"/>
            <a:ext cx="5238850" cy="124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7"/>
          <p:cNvSpPr/>
          <p:nvPr/>
        </p:nvSpPr>
        <p:spPr>
          <a:xfrm>
            <a:off x="512640" y="1893240"/>
            <a:ext cx="8118000" cy="1522080"/>
          </a:xfrm>
          <a:prstGeom prst="rect">
            <a:avLst/>
          </a:prstGeom>
          <a:noFill/>
          <a:ln>
            <a:noFill/>
          </a:ln>
        </p:spPr>
        <p:txBody>
          <a:bodyPr anchorCtr="0" anchor="b" bIns="91425" lIns="90000" spcFirstLastPara="1" rIns="90000" wrap="square" tIns="91425">
            <a:noAutofit/>
          </a:bodyPr>
          <a:lstStyle/>
          <a:p>
            <a:pPr indent="0" lvl="0" marL="0" marR="0" rtl="0" algn="l">
              <a:lnSpc>
                <a:spcPct val="100000"/>
              </a:lnSpc>
              <a:spcBef>
                <a:spcPts val="0"/>
              </a:spcBef>
              <a:spcAft>
                <a:spcPts val="0"/>
              </a:spcAft>
              <a:buNone/>
            </a:pPr>
            <a:r>
              <a:rPr b="1" i="0" lang="en" sz="4200" u="none" cap="none" strike="noStrike">
                <a:solidFill>
                  <a:srgbClr val="FFFBF0"/>
                </a:solidFill>
                <a:latin typeface="Old Standard TT"/>
                <a:ea typeface="Old Standard TT"/>
                <a:cs typeface="Old Standard TT"/>
                <a:sym typeface="Old Standard TT"/>
              </a:rPr>
              <a:t>6. Conclusion and Future Scope</a:t>
            </a:r>
            <a:endParaRPr b="0" i="0" sz="4200" u="none" cap="none" strike="noStrike">
              <a:latin typeface="Arial"/>
              <a:ea typeface="Arial"/>
              <a:cs typeface="Arial"/>
              <a:sym typeface="Arial"/>
            </a:endParaRPr>
          </a:p>
        </p:txBody>
      </p:sp>
      <p:sp>
        <p:nvSpPr>
          <p:cNvPr id="339" name="Google Shape;339;p67"/>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1"/>
          <p:cNvSpPr/>
          <p:nvPr/>
        </p:nvSpPr>
        <p:spPr>
          <a:xfrm>
            <a:off x="512640" y="1893240"/>
            <a:ext cx="8118000" cy="152208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 sz="4000" u="none" cap="none" strike="noStrike">
                <a:solidFill>
                  <a:srgbClr val="FFFBF0"/>
                </a:solidFill>
                <a:latin typeface="Times New Roman"/>
                <a:ea typeface="Times New Roman"/>
                <a:cs typeface="Times New Roman"/>
                <a:sym typeface="Times New Roman"/>
              </a:rPr>
              <a:t>1.Project Conception and Initiation</a:t>
            </a:r>
            <a:endParaRPr b="0" i="0" sz="4000" u="none" cap="none" strike="noStrike">
              <a:latin typeface="Arial"/>
              <a:ea typeface="Arial"/>
              <a:cs typeface="Arial"/>
              <a:sym typeface="Arial"/>
            </a:endParaRPr>
          </a:p>
        </p:txBody>
      </p:sp>
      <p:sp>
        <p:nvSpPr>
          <p:cNvPr id="171" name="Google Shape;171;p41"/>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8"/>
          <p:cNvSpPr/>
          <p:nvPr/>
        </p:nvSpPr>
        <p:spPr>
          <a:xfrm>
            <a:off x="311760" y="1171440"/>
            <a:ext cx="8519700" cy="3396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With the power of named entity </a:t>
            </a:r>
            <a:r>
              <a:rPr lang="en">
                <a:solidFill>
                  <a:schemeClr val="dk1"/>
                </a:solidFill>
                <a:latin typeface="Times New Roman"/>
                <a:ea typeface="Times New Roman"/>
                <a:cs typeface="Times New Roman"/>
                <a:sym typeface="Times New Roman"/>
              </a:rPr>
              <a:t>recognition</a:t>
            </a:r>
            <a:r>
              <a:rPr lang="en">
                <a:solidFill>
                  <a:schemeClr val="dk1"/>
                </a:solidFill>
                <a:latin typeface="Times New Roman"/>
                <a:ea typeface="Times New Roman"/>
                <a:cs typeface="Times New Roman"/>
                <a:sym typeface="Times New Roman"/>
              </a:rPr>
              <a:t> and image processing we were able build a web based application to extract key value pairs from bills and invoices. Extraction is not </a:t>
            </a:r>
            <a:r>
              <a:rPr lang="en">
                <a:solidFill>
                  <a:schemeClr val="dk1"/>
                </a:solidFill>
                <a:latin typeface="Times New Roman"/>
                <a:ea typeface="Times New Roman"/>
                <a:cs typeface="Times New Roman"/>
                <a:sym typeface="Times New Roman"/>
              </a:rPr>
              <a:t>always effective since there are many limitations such as </a:t>
            </a:r>
            <a:r>
              <a:rPr lang="en">
                <a:solidFill>
                  <a:schemeClr val="dk1"/>
                </a:solidFill>
                <a:latin typeface="Times New Roman"/>
                <a:ea typeface="Times New Roman"/>
                <a:cs typeface="Times New Roman"/>
                <a:sym typeface="Times New Roman"/>
              </a:rPr>
              <a:t> image quality, small datasets, non expressive data, etc. Retrain queries are mode of gathering additional data and updating the </a:t>
            </a:r>
            <a:r>
              <a:rPr lang="en">
                <a:solidFill>
                  <a:schemeClr val="dk1"/>
                </a:solidFill>
                <a:latin typeface="Times New Roman"/>
                <a:ea typeface="Times New Roman"/>
                <a:cs typeface="Times New Roman"/>
                <a:sym typeface="Times New Roman"/>
              </a:rPr>
              <a:t>existing model wit that. Such system can take up the time consuming task of data entry and make it automated and faster. By reducing paper dependency we may be able to be truly digitized</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highlight>
                  <a:srgbClr val="E4E8EE"/>
                </a:highlight>
                <a:latin typeface="Times New Roman"/>
                <a:ea typeface="Times New Roman"/>
                <a:cs typeface="Times New Roman"/>
                <a:sym typeface="Times New Roman"/>
              </a:rPr>
              <a:t>Further with the use of templates and visual markers, template base positional data a can be implemented.  A strong intermediary between the user submitted training data and the training server will be effective in filtering out invalid data,  hence aiding inadata cleaning and pre-processing.  Industrial invoices can be targeted with sufficient training</a:t>
            </a:r>
            <a:endParaRPr>
              <a:solidFill>
                <a:schemeClr val="dk1"/>
              </a:solidFill>
              <a:highlight>
                <a:srgbClr val="E4E8EE"/>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9"/>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 References</a:t>
            </a:r>
            <a:endParaRPr b="0" i="0" sz="3000" u="none" cap="none" strike="noStrike">
              <a:latin typeface="Arial"/>
              <a:ea typeface="Arial"/>
              <a:cs typeface="Arial"/>
              <a:sym typeface="Arial"/>
            </a:endParaRPr>
          </a:p>
        </p:txBody>
      </p:sp>
      <p:sp>
        <p:nvSpPr>
          <p:cNvPr id="350" name="Google Shape;350;p69"/>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1]  Lu, H., Guo, B., Liu, J.,   Yan, X. (2017).</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[2]  Sidhwa, H., Kulshrestha, S., Malhotra, S.,  Virmani, S. (2018).</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[3]  K.M.  Yindumathi,  Shilpa  Shashikant  Chaudhari,  R.  Aparna.  (2020).</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[4]  Zhang,  J.,  Ren,  F.,  Ni,  H.,  Zhang,  Z.,    Wang,  K.  (2019).</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[5]  Wei Ruan; Won-sook Lee (2018).</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[6]  Internet Archive,</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[7]  Wikipedia, towardsdatascience, https://towardsdatascience.com/pre-processing-in-ocr-fc231c6035a7, last accessed 19.10.20</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[8}  Dataset, https://github.com/zzzDavid/ICDAR-2019-SROIE.git</a:t>
            </a:r>
            <a:endParaRPr sz="1500">
              <a:solidFill>
                <a:schemeClr val="dk1"/>
              </a:solidFill>
            </a:endParaRPr>
          </a:p>
          <a:p>
            <a:pPr indent="0" lvl="0" marL="229320" marR="0" rtl="0" algn="l">
              <a:lnSpc>
                <a:spcPct val="115000"/>
              </a:lnSpc>
              <a:spcBef>
                <a:spcPts val="0"/>
              </a:spcBef>
              <a:spcAft>
                <a:spcPts val="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0"/>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Old Standard TT"/>
                <a:ea typeface="Old Standard TT"/>
                <a:cs typeface="Old Standard TT"/>
                <a:sym typeface="Old Standard TT"/>
              </a:rPr>
              <a:t>Paper Publication</a:t>
            </a:r>
            <a:endParaRPr b="0" i="0" sz="3000" u="none" cap="none" strike="noStrike">
              <a:latin typeface="Arial"/>
              <a:ea typeface="Arial"/>
              <a:cs typeface="Arial"/>
              <a:sym typeface="Arial"/>
            </a:endParaRPr>
          </a:p>
        </p:txBody>
      </p:sp>
      <p:sp>
        <p:nvSpPr>
          <p:cNvPr id="356" name="Google Shape;356;p70"/>
          <p:cNvSpPr/>
          <p:nvPr/>
        </p:nvSpPr>
        <p:spPr>
          <a:xfrm>
            <a:off x="311760" y="1171440"/>
            <a:ext cx="8519760" cy="33966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Paper  entitled “A. I. Based Document Digitizations” is  submitted  at “Second International Conference on Secure Syber computing and Communications 2021” And “8th International Conference on Smart Computing  Communications” </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71"/>
          <p:cNvSpPr/>
          <p:nvPr/>
        </p:nvSpPr>
        <p:spPr>
          <a:xfrm>
            <a:off x="512640" y="1893240"/>
            <a:ext cx="8118000" cy="152208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 sz="4200" u="none" cap="none" strike="noStrike">
                <a:solidFill>
                  <a:srgbClr val="FFFBF0"/>
                </a:solidFill>
                <a:latin typeface="Times New Roman"/>
                <a:ea typeface="Times New Roman"/>
                <a:cs typeface="Times New Roman"/>
                <a:sym typeface="Times New Roman"/>
              </a:rPr>
              <a:t>Thank You</a:t>
            </a:r>
            <a:endParaRPr b="0" i="0" sz="4200" u="none" cap="none" strike="noStrike">
              <a:latin typeface="Arial"/>
              <a:ea typeface="Arial"/>
              <a:cs typeface="Arial"/>
              <a:sym typeface="Arial"/>
            </a:endParaRPr>
          </a:p>
        </p:txBody>
      </p:sp>
      <p:sp>
        <p:nvSpPr>
          <p:cNvPr id="362" name="Google Shape;362;p71"/>
          <p:cNvSpPr/>
          <p:nvPr/>
        </p:nvSpPr>
        <p:spPr>
          <a:xfrm>
            <a:off x="512640" y="3840480"/>
            <a:ext cx="8118000" cy="786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42"/>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1.1 Abstract</a:t>
            </a:r>
            <a:endParaRPr b="0" i="0" sz="3000" u="none" cap="none" strike="noStrike">
              <a:latin typeface="Arial"/>
              <a:ea typeface="Arial"/>
              <a:cs typeface="Arial"/>
              <a:sym typeface="Arial"/>
            </a:endParaRPr>
          </a:p>
        </p:txBody>
      </p:sp>
      <p:sp>
        <p:nvSpPr>
          <p:cNvPr id="177" name="Google Shape;177;p42"/>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22200" lvl="0" marL="431639" rtl="0" algn="l">
              <a:lnSpc>
                <a:spcPct val="93000"/>
              </a:lnSpc>
              <a:spcBef>
                <a:spcPts val="0"/>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One of the challenges faced by every corporate industry is maintenance of records, mainly non-digitized type, i.e. hard copies and prints</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While a few of these documents are digitized, the are some which are very crucial in nature and require high level of maintenance, such as, ration card, marks sheet, or etc. Furthermore there are billing invoices.</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Storing these essential documents  on a server can be a solution but, it requires manual labour and verification, which might lead to the misplacement of data during the process.</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Our application can act as a maintenance provider by extracting essential data from these documents and storing them in data structures.</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This system will reduce the amount of issues of traditional document maintenance which involves manual verification of data by the human eye, since once the data is extracted it can be verified and tested against a set of rules</a:t>
            </a:r>
            <a:endParaRPr sz="1600">
              <a:solidFill>
                <a:schemeClr val="dk1"/>
              </a:solidFill>
            </a:endParaRPr>
          </a:p>
          <a:p>
            <a:pPr indent="-227880" lvl="0" marL="457200" marR="0" rtl="0" algn="l">
              <a:lnSpc>
                <a:spcPct val="115000"/>
              </a:lnSpc>
              <a:spcBef>
                <a:spcPts val="0"/>
              </a:spcBef>
              <a:spcAft>
                <a:spcPts val="0"/>
              </a:spcAft>
              <a:buNone/>
            </a:pPr>
            <a:r>
              <a:t/>
            </a:r>
            <a:endParaRPr sz="180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3"/>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1.2 Objectives</a:t>
            </a:r>
            <a:endParaRPr b="0" i="0" sz="3000" u="none" cap="none" strike="noStrike">
              <a:latin typeface="Arial"/>
              <a:ea typeface="Arial"/>
              <a:cs typeface="Arial"/>
              <a:sym typeface="Arial"/>
            </a:endParaRPr>
          </a:p>
        </p:txBody>
      </p:sp>
      <p:sp>
        <p:nvSpPr>
          <p:cNvPr id="183" name="Google Shape;183;p43"/>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Reduce document maintenance and information retrieval efforts  from documents such as invoices, purchases orders, maintenance records, etc. by developing an ecosystem by using </a:t>
            </a:r>
            <a:r>
              <a:rPr b="1" lang="en" sz="1600">
                <a:solidFill>
                  <a:schemeClr val="dk1"/>
                </a:solidFill>
                <a:latin typeface="Times New Roman"/>
                <a:ea typeface="Times New Roman"/>
                <a:cs typeface="Times New Roman"/>
                <a:sym typeface="Times New Roman"/>
              </a:rPr>
              <a:t>machine learning, Computer Vision</a:t>
            </a:r>
            <a:r>
              <a:rPr lang="en" sz="1600">
                <a:solidFill>
                  <a:schemeClr val="dk1"/>
                </a:solidFill>
                <a:latin typeface="Times New Roman"/>
                <a:ea typeface="Times New Roman"/>
                <a:cs typeface="Times New Roman"/>
                <a:sym typeface="Times New Roman"/>
              </a:rPr>
              <a:t> for document data identification, extraction and validation.</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Gain necessary information from the documents and store the data as document format for easy storage, matching and verification of data.</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Update the knowledge-base regularly to gain newer information from the documents.</a:t>
            </a:r>
            <a:endParaRPr sz="1600">
              <a:solidFill>
                <a:schemeClr val="dk1"/>
              </a:solidFill>
              <a:latin typeface="Times New Roman"/>
              <a:ea typeface="Times New Roman"/>
              <a:cs typeface="Times New Roman"/>
              <a:sym typeface="Times New Roman"/>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Platform to train and test with newer document types.</a:t>
            </a:r>
            <a:endParaRPr sz="1600">
              <a:solidFill>
                <a:schemeClr val="dk1"/>
              </a:solidFill>
            </a:endParaRPr>
          </a:p>
          <a:p>
            <a:pPr indent="-322200" lvl="0" marL="431639"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Reduce paper dependency and go digital. </a:t>
            </a:r>
            <a:endParaRPr sz="1600">
              <a:solidFill>
                <a:schemeClr val="dk1"/>
              </a:solidFill>
              <a:latin typeface="Times New Roman"/>
              <a:ea typeface="Times New Roman"/>
              <a:cs typeface="Times New Roman"/>
              <a:sym typeface="Times New Roman"/>
            </a:endParaRPr>
          </a:p>
          <a:p>
            <a:pPr indent="-274320" lvl="0" marL="450000" rtl="0" algn="l">
              <a:lnSpc>
                <a:spcPct val="93000"/>
              </a:lnSpc>
              <a:spcBef>
                <a:spcPts val="1412"/>
              </a:spcBef>
              <a:spcAft>
                <a:spcPts val="0"/>
              </a:spcAft>
              <a:buClr>
                <a:schemeClr val="dk1"/>
              </a:buClr>
              <a:buSzPts val="720"/>
              <a:buFont typeface="Noto Sans Symbols"/>
              <a:buChar char="●"/>
            </a:pPr>
            <a:r>
              <a:rPr lang="en" sz="1600">
                <a:solidFill>
                  <a:schemeClr val="dk1"/>
                </a:solidFill>
                <a:latin typeface="Times New Roman"/>
                <a:ea typeface="Times New Roman"/>
                <a:cs typeface="Times New Roman"/>
                <a:sym typeface="Times New Roman"/>
              </a:rPr>
              <a:t>Create a cross platform web application for packaging the technology</a:t>
            </a:r>
            <a:endParaRPr sz="1600">
              <a:solidFill>
                <a:schemeClr val="dk1"/>
              </a:solidFill>
            </a:endParaRPr>
          </a:p>
          <a:p>
            <a:pPr indent="-227880" lvl="0" marL="457200" marR="0" rtl="0" algn="l">
              <a:lnSpc>
                <a:spcPct val="115000"/>
              </a:lnSpc>
              <a:spcBef>
                <a:spcPts val="0"/>
              </a:spcBef>
              <a:spcAft>
                <a:spcPts val="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sp>
        <p:nvSpPr>
          <p:cNvPr id="188" name="Google Shape;188;p44"/>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434343"/>
                </a:solidFill>
                <a:latin typeface="Times New Roman"/>
                <a:ea typeface="Times New Roman"/>
                <a:cs typeface="Times New Roman"/>
                <a:sym typeface="Times New Roman"/>
              </a:rPr>
              <a:t>1.3 Literature Review</a:t>
            </a:r>
            <a:endParaRPr b="0" i="0" sz="3000" u="none" cap="none" strike="noStrike">
              <a:latin typeface="Arial"/>
              <a:ea typeface="Arial"/>
              <a:cs typeface="Arial"/>
              <a:sym typeface="Arial"/>
            </a:endParaRPr>
          </a:p>
        </p:txBody>
      </p:sp>
      <p:sp>
        <p:nvSpPr>
          <p:cNvPr id="189" name="Google Shape;189;p44"/>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Wei  Ruan  and  Won-sook  Lee  [5],  built  a  Named  Entity  Recognition  medical  imaging</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procedure recognition system based on conditional random fields (CRF) model with word-</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based,  part-of-speech.   The  NER  model  has  been  trained  on  a  custom  annotated  dataset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of medical notes from I2B2 with the F1 score up to 0.923 for recognizing medical imaging</a:t>
            </a:r>
            <a:endParaRPr sz="1500">
              <a:solidFill>
                <a:schemeClr val="dk1"/>
              </a:solidFill>
            </a:endParaRPr>
          </a:p>
          <a:p>
            <a:pPr indent="0" lvl="0" marL="0" rtl="0" algn="l">
              <a:spcBef>
                <a:spcPts val="0"/>
              </a:spcBef>
              <a:spcAft>
                <a:spcPts val="0"/>
              </a:spcAft>
              <a:buSzPts val="1100"/>
              <a:buNone/>
            </a:pPr>
            <a:r>
              <a:rPr lang="en" sz="1500">
                <a:solidFill>
                  <a:schemeClr val="dk1"/>
                </a:solidFill>
              </a:rPr>
              <a:t>procedure entities.  This system can be used to add and recognize new entities by simply</a:t>
            </a:r>
            <a:endParaRPr sz="1500">
              <a:solidFill>
                <a:schemeClr val="dk1"/>
              </a:solidFill>
            </a:endParaRPr>
          </a:p>
          <a:p>
            <a:pPr indent="0" lvl="0" marL="0" rtl="0" algn="l">
              <a:spcBef>
                <a:spcPts val="0"/>
              </a:spcBef>
              <a:spcAft>
                <a:spcPts val="0"/>
              </a:spcAft>
              <a:buSzPts val="1100"/>
              <a:buNone/>
            </a:pPr>
            <a:r>
              <a:t/>
            </a:r>
            <a:endParaRPr sz="1500">
              <a:solidFill>
                <a:schemeClr val="dk1"/>
              </a:solidFill>
            </a:endParaRPr>
          </a:p>
          <a:p>
            <a:pPr indent="0" lvl="0" marL="0" rtl="0" algn="l">
              <a:spcBef>
                <a:spcPts val="0"/>
              </a:spcBef>
              <a:spcAft>
                <a:spcPts val="0"/>
              </a:spcAft>
              <a:buSzPts val="1100"/>
              <a:buNone/>
            </a:pPr>
            <a:r>
              <a:rPr lang="en" sz="1500">
                <a:solidFill>
                  <a:schemeClr val="dk1"/>
                </a:solidFill>
              </a:rPr>
              <a:t>Lu, H. et al.[1], have conceived a method to for better preprocessing of shadowed text im-</a:t>
            </a:r>
            <a:endParaRPr sz="1500">
              <a:solidFill>
                <a:schemeClr val="dk1"/>
              </a:solidFill>
            </a:endParaRPr>
          </a:p>
          <a:p>
            <a:pPr indent="0" lvl="0" marL="0" rtl="0" algn="l">
              <a:spcBef>
                <a:spcPts val="0"/>
              </a:spcBef>
              <a:spcAft>
                <a:spcPts val="0"/>
              </a:spcAft>
              <a:buSzPts val="1100"/>
              <a:buNone/>
            </a:pPr>
            <a:r>
              <a:rPr lang="en" sz="1500">
                <a:solidFill>
                  <a:schemeClr val="dk1"/>
                </a:solidFill>
              </a:rPr>
              <a:t>ages, for which the character recognition performance of Tesseract drops significantly.  In this</a:t>
            </a:r>
            <a:endParaRPr sz="1500">
              <a:solidFill>
                <a:schemeClr val="dk1"/>
              </a:solidFill>
            </a:endParaRPr>
          </a:p>
          <a:p>
            <a:pPr indent="0" lvl="0" marL="0" rtl="0" algn="l">
              <a:spcBef>
                <a:spcPts val="0"/>
              </a:spcBef>
              <a:spcAft>
                <a:spcPts val="0"/>
              </a:spcAft>
              <a:buSzPts val="1100"/>
              <a:buNone/>
            </a:pPr>
            <a:r>
              <a:rPr lang="en" sz="1500">
                <a:solidFill>
                  <a:schemeClr val="dk1"/>
                </a:solidFill>
              </a:rPr>
              <a:t>paper, we propose a new method to process the shadowed text images for the Tesseract’s</a:t>
            </a:r>
            <a:endParaRPr sz="1500">
              <a:solidFill>
                <a:schemeClr val="dk1"/>
              </a:solidFill>
            </a:endParaRPr>
          </a:p>
          <a:p>
            <a:pPr indent="0" lvl="0" marL="0" rtl="0" algn="l">
              <a:spcBef>
                <a:spcPts val="0"/>
              </a:spcBef>
              <a:spcAft>
                <a:spcPts val="0"/>
              </a:spcAft>
              <a:buSzPts val="1100"/>
              <a:buNone/>
            </a:pPr>
            <a:r>
              <a:rPr lang="en" sz="1500">
                <a:solidFill>
                  <a:schemeClr val="dk1"/>
                </a:solidFill>
              </a:rPr>
              <a:t>optical character recognition engine.  First, they performed a local adaptive thresholding to</a:t>
            </a:r>
            <a:endParaRPr sz="1500">
              <a:solidFill>
                <a:schemeClr val="dk1"/>
              </a:solidFill>
            </a:endParaRPr>
          </a:p>
          <a:p>
            <a:pPr indent="0" lvl="0" marL="0" rtl="0" algn="l">
              <a:spcBef>
                <a:spcPts val="0"/>
              </a:spcBef>
              <a:spcAft>
                <a:spcPts val="0"/>
              </a:spcAft>
              <a:buSzPts val="1100"/>
              <a:buNone/>
            </a:pPr>
            <a:r>
              <a:rPr lang="en" sz="1500">
                <a:solidFill>
                  <a:schemeClr val="dk1"/>
                </a:solidFill>
              </a:rPr>
              <a:t>transform the document to gray-scale image into a binary image to capture the contours of</a:t>
            </a:r>
            <a:endParaRPr sz="1500">
              <a:solidFill>
                <a:schemeClr val="dk1"/>
              </a:solidFill>
            </a:endParaRPr>
          </a:p>
          <a:p>
            <a:pPr indent="0" lvl="0" marL="0" rtl="0" algn="l">
              <a:spcBef>
                <a:spcPts val="0"/>
              </a:spcBef>
              <a:spcAft>
                <a:spcPts val="0"/>
              </a:spcAft>
              <a:buSzPts val="1100"/>
              <a:buNone/>
            </a:pPr>
            <a:r>
              <a:rPr lang="en" sz="1500">
                <a:solidFill>
                  <a:schemeClr val="dk1"/>
                </a:solidFill>
              </a:rPr>
              <a:t>texts.  Now in order to get rid of the salt-and-pepper noise in the shadow areas they applied</a:t>
            </a:r>
            <a:endParaRPr sz="1500">
              <a:solidFill>
                <a:schemeClr val="dk1"/>
              </a:solidFill>
            </a:endParaRPr>
          </a:p>
          <a:p>
            <a:pPr indent="0" lvl="0" marL="0" rtl="0" algn="l">
              <a:spcBef>
                <a:spcPts val="0"/>
              </a:spcBef>
              <a:spcAft>
                <a:spcPts val="0"/>
              </a:spcAft>
              <a:buSzPts val="1100"/>
              <a:buNone/>
            </a:pPr>
            <a:r>
              <a:rPr lang="en" sz="1500">
                <a:solidFill>
                  <a:schemeClr val="dk1"/>
                </a:solidFill>
              </a:rPr>
              <a:t>a double-filtering algorithm, in which a vertical and horizontal projection method is method</a:t>
            </a:r>
            <a:endParaRPr sz="1500">
              <a:solidFill>
                <a:schemeClr val="dk1"/>
              </a:solidFill>
            </a:endParaRPr>
          </a:p>
          <a:p>
            <a:pPr indent="0" lvl="0" marL="0" rtl="0" algn="l">
              <a:spcBef>
                <a:spcPts val="0"/>
              </a:spcBef>
              <a:spcAft>
                <a:spcPts val="0"/>
              </a:spcAft>
              <a:buSzPts val="1100"/>
              <a:buNone/>
            </a:pPr>
            <a:r>
              <a:rPr lang="en" sz="1500">
                <a:solidFill>
                  <a:schemeClr val="dk1"/>
                </a:solidFill>
              </a:rPr>
              <a:t>is  used  to  remove  the  noise  between  texts  and  after  that  median  filter  removes  the  noise</a:t>
            </a:r>
            <a:endParaRPr sz="1500">
              <a:solidFill>
                <a:schemeClr val="dk1"/>
              </a:solidFill>
            </a:endParaRPr>
          </a:p>
          <a:p>
            <a:pPr indent="0" lvl="0" marL="0" rtl="0" algn="l">
              <a:spcBef>
                <a:spcPts val="0"/>
              </a:spcBef>
              <a:spcAft>
                <a:spcPts val="0"/>
              </a:spcAft>
              <a:buSzPts val="1100"/>
              <a:buNone/>
            </a:pPr>
            <a:r>
              <a:rPr lang="en" sz="1500">
                <a:solidFill>
                  <a:schemeClr val="dk1"/>
                </a:solidFill>
              </a:rPr>
              <a:t>within characters.This type of preprocessed data when provided to Tesseract OCR produces</a:t>
            </a:r>
            <a:endParaRPr sz="1500">
              <a:solidFill>
                <a:schemeClr val="dk1"/>
              </a:solidFill>
            </a:endParaRPr>
          </a:p>
          <a:p>
            <a:pPr indent="0" lvl="0" marL="0" rtl="0" algn="l">
              <a:spcBef>
                <a:spcPts val="0"/>
              </a:spcBef>
              <a:spcAft>
                <a:spcPts val="0"/>
              </a:spcAft>
              <a:buSzPts val="1100"/>
              <a:buNone/>
            </a:pPr>
            <a:r>
              <a:rPr lang="en" sz="1500">
                <a:solidFill>
                  <a:schemeClr val="dk1"/>
                </a:solidFill>
              </a:rPr>
              <a:t>much better result.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227880" lvl="0" marL="457200" marR="0" rtl="0" algn="l">
              <a:lnSpc>
                <a:spcPct val="115000"/>
              </a:lnSpc>
              <a:spcBef>
                <a:spcPts val="0"/>
              </a:spcBef>
              <a:spcAft>
                <a:spcPts val="0"/>
              </a:spcAft>
              <a:buNone/>
            </a:pPr>
            <a:r>
              <a:t/>
            </a:r>
            <a:endParaRPr sz="1800">
              <a:latin typeface="Old Standard TT"/>
              <a:ea typeface="Old Standard TT"/>
              <a:cs typeface="Old Standard TT"/>
              <a:sym typeface="Old Standard TT"/>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5"/>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1.4 Problem Definition</a:t>
            </a:r>
            <a:endParaRPr b="0" i="0" sz="3000" u="none" cap="none" strike="noStrike">
              <a:latin typeface="Arial"/>
              <a:ea typeface="Arial"/>
              <a:cs typeface="Arial"/>
              <a:sym typeface="Arial"/>
            </a:endParaRPr>
          </a:p>
        </p:txBody>
      </p:sp>
      <p:sp>
        <p:nvSpPr>
          <p:cNvPr id="195" name="Google Shape;195;p45"/>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22200" lvl="0" marL="431639" rtl="0" algn="l">
              <a:lnSpc>
                <a:spcPct val="150000"/>
              </a:lnSpc>
              <a:spcBef>
                <a:spcPts val="0"/>
              </a:spcBef>
              <a:spcAft>
                <a:spcPts val="0"/>
              </a:spcAft>
              <a:buClr>
                <a:schemeClr val="dk1"/>
              </a:buClr>
              <a:buSzPts val="810"/>
              <a:buFont typeface="Noto Sans Symbols"/>
              <a:buChar char="●"/>
            </a:pPr>
            <a:r>
              <a:rPr lang="en" sz="1800">
                <a:solidFill>
                  <a:schemeClr val="dk1"/>
                </a:solidFill>
                <a:latin typeface="Times New Roman"/>
                <a:ea typeface="Times New Roman"/>
                <a:cs typeface="Times New Roman"/>
                <a:sym typeface="Times New Roman"/>
              </a:rPr>
              <a:t>To create system for  digitization and maintenance of documents. Institutions/users must be able to upload documents(expense bills etc.) and the important data from these documents must be extracted as key pair data (JSON). If  the data is not extracted from the documents the users must be able to select the data themselves for training the model.</a:t>
            </a:r>
            <a:endParaRPr sz="1800">
              <a:solidFill>
                <a:schemeClr val="dk1"/>
              </a:solidFill>
              <a:latin typeface="Times New Roman"/>
              <a:ea typeface="Times New Roman"/>
              <a:cs typeface="Times New Roman"/>
              <a:sym typeface="Times New Roman"/>
            </a:endParaRPr>
          </a:p>
          <a:p>
            <a:pPr indent="-322200" lvl="0" marL="431639" rtl="0" algn="l">
              <a:lnSpc>
                <a:spcPct val="150000"/>
              </a:lnSpc>
              <a:spcBef>
                <a:spcPts val="0"/>
              </a:spcBef>
              <a:spcAft>
                <a:spcPts val="0"/>
              </a:spcAft>
              <a:buClr>
                <a:schemeClr val="dk1"/>
              </a:buClr>
              <a:buSzPts val="810"/>
              <a:buFont typeface="Noto Sans Symbols"/>
              <a:buChar char="●"/>
            </a:pPr>
            <a:r>
              <a:rPr lang="en" sz="1800">
                <a:solidFill>
                  <a:schemeClr val="dk1"/>
                </a:solidFill>
                <a:latin typeface="Times New Roman"/>
                <a:ea typeface="Times New Roman"/>
                <a:cs typeface="Times New Roman"/>
                <a:sym typeface="Times New Roman"/>
              </a:rPr>
              <a:t> Store everything in a centralized repository. </a:t>
            </a:r>
            <a:endParaRPr sz="18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6"/>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1.5 Scope</a:t>
            </a:r>
            <a:endParaRPr b="0" i="0" sz="3000" u="none" cap="none" strike="noStrike">
              <a:latin typeface="Arial"/>
              <a:ea typeface="Arial"/>
              <a:cs typeface="Arial"/>
              <a:sym typeface="Arial"/>
            </a:endParaRPr>
          </a:p>
        </p:txBody>
      </p:sp>
      <p:sp>
        <p:nvSpPr>
          <p:cNvPr id="201" name="Google Shape;201;p46"/>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15000"/>
              </a:lnSpc>
              <a:spcBef>
                <a:spcPts val="0"/>
              </a:spcBef>
              <a:spcAft>
                <a:spcPts val="0"/>
              </a:spcAft>
              <a:buClr>
                <a:srgbClr val="000000"/>
              </a:buClr>
              <a:buSzPts val="1800"/>
              <a:buFont typeface="Old Standard TT"/>
              <a:buChar char="●"/>
            </a:pPr>
            <a:r>
              <a:rPr lang="en" sz="1800">
                <a:solidFill>
                  <a:schemeClr val="dk1"/>
                </a:solidFill>
                <a:latin typeface="Times New Roman"/>
                <a:ea typeface="Times New Roman"/>
                <a:cs typeface="Times New Roman"/>
                <a:sym typeface="Times New Roman"/>
              </a:rPr>
              <a:t>Document digitization</a:t>
            </a:r>
            <a:r>
              <a:rPr lang="en" sz="1800">
                <a:latin typeface="Times New Roman"/>
                <a:ea typeface="Times New Roman"/>
                <a:cs typeface="Times New Roman"/>
                <a:sym typeface="Times New Roman"/>
              </a:rPr>
              <a:t> make managing, editing, creating and organizing documents easy.</a:t>
            </a:r>
            <a:r>
              <a:rPr i="0" lang="en" sz="1800" u="none" cap="none" strike="noStrike">
                <a:latin typeface="Times New Roman"/>
                <a:ea typeface="Times New Roman"/>
                <a:cs typeface="Times New Roman"/>
                <a:sym typeface="Times New Roman"/>
              </a:rPr>
              <a:t> </a:t>
            </a:r>
            <a:r>
              <a:rPr i="0" lang="en" sz="1800" u="none" cap="none" strike="noStrike">
                <a:solidFill>
                  <a:srgbClr val="000000"/>
                </a:solidFill>
                <a:latin typeface="Times New Roman"/>
                <a:ea typeface="Times New Roman"/>
                <a:cs typeface="Times New Roman"/>
                <a:sym typeface="Times New Roman"/>
              </a:rPr>
              <a:t>                               </a:t>
            </a:r>
            <a:endParaRPr i="0" sz="1800" u="none" cap="none" strike="noStrike">
              <a:latin typeface="Times New Roman"/>
              <a:ea typeface="Times New Roman"/>
              <a:cs typeface="Times New Roman"/>
              <a:sym typeface="Times New Roman"/>
            </a:endParaRPr>
          </a:p>
          <a:p>
            <a:pPr indent="-342360" lvl="0" marL="457200" marR="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Digital files can be accessed anywhere, allowing real-time collaboration on a project</a:t>
            </a:r>
            <a:r>
              <a:rPr i="0" lang="en" sz="1800" u="none" cap="none" strike="noStrike">
                <a:latin typeface="Times New Roman"/>
                <a:ea typeface="Times New Roman"/>
                <a:cs typeface="Times New Roman"/>
                <a:sym typeface="Times New Roman"/>
              </a:rPr>
              <a:t>                     </a:t>
            </a:r>
            <a:endParaRPr i="0" sz="1800" u="none" cap="none" strike="noStrike">
              <a:latin typeface="Times New Roman"/>
              <a:ea typeface="Times New Roman"/>
              <a:cs typeface="Times New Roman"/>
              <a:sym typeface="Times New Roman"/>
            </a:endParaRPr>
          </a:p>
          <a:p>
            <a:pPr indent="-342360" lvl="0" marL="457200" marR="0" rtl="0" algn="l">
              <a:lnSpc>
                <a:spcPct val="115000"/>
              </a:lnSpc>
              <a:spcBef>
                <a:spcPts val="0"/>
              </a:spcBef>
              <a:spcAft>
                <a:spcPts val="0"/>
              </a:spcAft>
              <a:buClr>
                <a:srgbClr val="000000"/>
              </a:buClr>
              <a:buSzPts val="1800"/>
              <a:buFont typeface="Old Standard TT"/>
              <a:buChar char="●"/>
            </a:pPr>
            <a:r>
              <a:rPr lang="en" sz="1800">
                <a:latin typeface="Times New Roman"/>
                <a:ea typeface="Times New Roman"/>
                <a:cs typeface="Times New Roman"/>
                <a:sym typeface="Times New Roman"/>
              </a:rPr>
              <a:t>Easy access to online documents</a:t>
            </a:r>
            <a:r>
              <a:rPr i="0" lang="en" sz="1800" u="none" cap="none" strike="noStrike">
                <a:latin typeface="Times New Roman"/>
                <a:ea typeface="Times New Roman"/>
                <a:cs typeface="Times New Roman"/>
                <a:sym typeface="Times New Roman"/>
              </a:rPr>
              <a:t>  </a:t>
            </a:r>
            <a:r>
              <a:rPr i="0" lang="en" sz="1800" u="none" cap="none" strike="noStrike">
                <a:solidFill>
                  <a:srgbClr val="000000"/>
                </a:solidFill>
                <a:latin typeface="Times New Roman"/>
                <a:ea typeface="Times New Roman"/>
                <a:cs typeface="Times New Roman"/>
                <a:sym typeface="Times New Roman"/>
              </a:rPr>
              <a:t>                </a:t>
            </a:r>
            <a:endParaRPr i="0" sz="1800" u="none" cap="none" strike="noStrike">
              <a:latin typeface="Times New Roman"/>
              <a:ea typeface="Times New Roman"/>
              <a:cs typeface="Times New Roman"/>
              <a:sym typeface="Times New Roman"/>
            </a:endParaRPr>
          </a:p>
          <a:p>
            <a:pPr indent="-227880" lvl="0" marL="457200" marR="0" rtl="0" algn="l">
              <a:lnSpc>
                <a:spcPct val="115000"/>
              </a:lnSpc>
              <a:spcBef>
                <a:spcPts val="0"/>
              </a:spcBef>
              <a:spcAft>
                <a:spcPts val="0"/>
              </a:spcAft>
              <a:buNone/>
            </a:pPr>
            <a:r>
              <a:t/>
            </a:r>
            <a:endParaRPr i="0" sz="1800" u="none" cap="none" strike="noStrike">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7"/>
          <p:cNvSpPr/>
          <p:nvPr/>
        </p:nvSpPr>
        <p:spPr>
          <a:xfrm>
            <a:off x="311760" y="444960"/>
            <a:ext cx="8519760" cy="61236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Times New Roman"/>
                <a:ea typeface="Times New Roman"/>
                <a:cs typeface="Times New Roman"/>
                <a:sym typeface="Times New Roman"/>
              </a:rPr>
              <a:t>1.6 Technology stack</a:t>
            </a:r>
            <a:endParaRPr b="0" i="0" sz="3000" u="none" cap="none" strike="noStrike">
              <a:latin typeface="Arial"/>
              <a:ea typeface="Arial"/>
              <a:cs typeface="Arial"/>
              <a:sym typeface="Arial"/>
            </a:endParaRPr>
          </a:p>
        </p:txBody>
      </p:sp>
      <p:sp>
        <p:nvSpPr>
          <p:cNvPr id="207" name="Google Shape;207;p47"/>
          <p:cNvSpPr/>
          <p:nvPr/>
        </p:nvSpPr>
        <p:spPr>
          <a:xfrm>
            <a:off x="311760" y="1171440"/>
            <a:ext cx="8519760" cy="3396600"/>
          </a:xfrm>
          <a:prstGeom prst="rect">
            <a:avLst/>
          </a:prstGeom>
          <a:noFill/>
          <a:ln>
            <a:noFill/>
          </a:ln>
        </p:spPr>
        <p:txBody>
          <a:bodyPr anchorCtr="0" anchor="t" bIns="91425" lIns="90000" spcFirstLastPara="1" rIns="90000" wrap="square" tIns="91425">
            <a:noAutofit/>
          </a:bodyPr>
          <a:lstStyle/>
          <a:p>
            <a:pPr indent="-342900" lvl="0" marL="457200" marR="0" rtl="0" algn="l">
              <a:lnSpc>
                <a:spcPct val="115000"/>
              </a:lnSpc>
              <a:spcBef>
                <a:spcPts val="0"/>
              </a:spcBef>
              <a:spcAft>
                <a:spcPts val="0"/>
              </a:spcAft>
              <a:buSzPts val="1800"/>
              <a:buChar char="●"/>
            </a:pPr>
            <a:r>
              <a:rPr lang="en" sz="1800"/>
              <a:t>Python3      -   backend, ML</a:t>
            </a:r>
            <a:endParaRPr sz="1800"/>
          </a:p>
          <a:p>
            <a:pPr indent="-342900" lvl="0" marL="457200" marR="0" rtl="0" algn="l">
              <a:lnSpc>
                <a:spcPct val="115000"/>
              </a:lnSpc>
              <a:spcBef>
                <a:spcPts val="0"/>
              </a:spcBef>
              <a:spcAft>
                <a:spcPts val="0"/>
              </a:spcAft>
              <a:buSzPts val="1800"/>
              <a:buChar char="●"/>
            </a:pPr>
            <a:r>
              <a:rPr lang="en" sz="1800"/>
              <a:t>NodeJs       -   file server</a:t>
            </a:r>
            <a:endParaRPr sz="1800"/>
          </a:p>
          <a:p>
            <a:pPr indent="-342900" lvl="0" marL="457200" marR="0" rtl="0" algn="l">
              <a:lnSpc>
                <a:spcPct val="115000"/>
              </a:lnSpc>
              <a:spcBef>
                <a:spcPts val="0"/>
              </a:spcBef>
              <a:spcAft>
                <a:spcPts val="0"/>
              </a:spcAft>
              <a:buSzPts val="1800"/>
              <a:buChar char="●"/>
            </a:pPr>
            <a:r>
              <a:rPr lang="en" sz="1800"/>
              <a:t>ReactJS     -   Client/frontend</a:t>
            </a:r>
            <a:endParaRPr sz="1800"/>
          </a:p>
          <a:p>
            <a:pPr indent="-342900" lvl="0" marL="457200" marR="0" rtl="0" algn="l">
              <a:lnSpc>
                <a:spcPct val="115000"/>
              </a:lnSpc>
              <a:spcBef>
                <a:spcPts val="0"/>
              </a:spcBef>
              <a:spcAft>
                <a:spcPts val="0"/>
              </a:spcAft>
              <a:buSzPts val="1800"/>
              <a:buChar char="●"/>
            </a:pPr>
            <a:r>
              <a:rPr lang="en" sz="1800"/>
              <a:t>MongoDB   -   Database</a:t>
            </a:r>
            <a:endParaRPr sz="1800"/>
          </a:p>
          <a:p>
            <a:pPr indent="-342900" lvl="0" marL="457200" marR="0" rtl="0" algn="l">
              <a:lnSpc>
                <a:spcPct val="115000"/>
              </a:lnSpc>
              <a:spcBef>
                <a:spcPts val="0"/>
              </a:spcBef>
              <a:spcAft>
                <a:spcPts val="0"/>
              </a:spcAft>
              <a:buSzPts val="1800"/>
              <a:buChar char="●"/>
            </a:pPr>
            <a:r>
              <a:rPr lang="en" sz="1800"/>
              <a:t>PM2            -   Process Manage manager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